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6858000" cx="12192000"/>
  <p:notesSz cx="6858000" cy="9144000"/>
  <p:embeddedFontLst>
    <p:embeddedFont>
      <p:font typeface="Lato"/>
      <p:regular r:id="rId28"/>
      <p:bold r:id="rId29"/>
      <p:italic r:id="rId30"/>
      <p:boldItalic r:id="rId31"/>
    </p:embeddedFont>
    <p:embeddedFont>
      <p:font typeface="Lato Black"/>
      <p:bold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4" roundtripDataSignature="AMtx7mgj7duZRNEb9uv+HCi9tIpJ1jdd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Lato-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7.xml"/><Relationship Id="rId33" Type="http://schemas.openxmlformats.org/officeDocument/2006/relationships/font" Target="fonts/LatoBlack-boldItalic.fntdata"/><Relationship Id="rId10" Type="http://schemas.openxmlformats.org/officeDocument/2006/relationships/slide" Target="slides/slide6.xml"/><Relationship Id="rId32" Type="http://schemas.openxmlformats.org/officeDocument/2006/relationships/font" Target="fonts/LatoBlack-bold.fntdata"/><Relationship Id="rId13" Type="http://schemas.openxmlformats.org/officeDocument/2006/relationships/slide" Target="slides/slide9.xml"/><Relationship Id="rId12" Type="http://schemas.openxmlformats.org/officeDocument/2006/relationships/slide" Target="slides/slide8.xml"/><Relationship Id="rId34" Type="http://customschemas.google.com/relationships/presentationmetadata" Target="meta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6e0cf409b1_1_1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6e0cf409b1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6e0cf409b1_1_1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6e0cf409b1_1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6df3548648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6df354864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6df354864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g6df3548648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6df354864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g6df3548648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6e0cf409b1_3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6e0cf409b1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6df354864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6df3548648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6df3548648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6df354864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6df3548648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6df354864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6df3548648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6df354864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6e0cf409b1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6e0cf409b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6e0cf409b1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6e0cf409b1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6e0cf409b1_2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6e0cf409b1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6e0cf409b1_1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6e0cf409b1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e0cf409b1_1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e0cf409b1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6e0cf409b1_1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6e0cf409b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6e0cf409b1_1_1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6e0cf409b1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e de titre" type="title">
  <p:cSld name="TITLE">
    <p:spTree>
      <p:nvGrpSpPr>
        <p:cNvPr id="11" name="Shape 11"/>
        <p:cNvGrpSpPr/>
        <p:nvPr/>
      </p:nvGrpSpPr>
      <p:grpSpPr>
        <a:xfrm>
          <a:off x="0" y="0"/>
          <a:ext cx="0" cy="0"/>
          <a:chOff x="0" y="0"/>
          <a:chExt cx="0" cy="0"/>
        </a:xfrm>
      </p:grpSpPr>
      <p:sp>
        <p:nvSpPr>
          <p:cNvPr id="12" name="Google Shape;12;p9"/>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Autofit/>
          </a:bodyPr>
          <a:lstStyle>
            <a:lvl1pPr lvl="0" rtl="0" algn="ctr">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 name="Google Shape;13;p9"/>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 name="Google Shape;14;p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 name="Google Shape;15;p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 name="Google Shape;16;p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re et texte vertical" type="vertTx">
  <p:cSld name="VERTICAL_TEXT">
    <p:spTree>
      <p:nvGrpSpPr>
        <p:cNvPr id="68" name="Shape 68"/>
        <p:cNvGrpSpPr/>
        <p:nvPr/>
      </p:nvGrpSpPr>
      <p:grpSpPr>
        <a:xfrm>
          <a:off x="0" y="0"/>
          <a:ext cx="0" cy="0"/>
          <a:chOff x="0" y="0"/>
          <a:chExt cx="0" cy="0"/>
        </a:xfrm>
      </p:grpSpPr>
      <p:sp>
        <p:nvSpPr>
          <p:cNvPr id="69" name="Google Shape;69;p1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0" name="Google Shape;70;p18"/>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71" name="Google Shape;71;p1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2" name="Google Shape;72;p1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3" name="Google Shape;73;p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re vertical et texte" type="vertTitleAndTx">
  <p:cSld name="VERTICAL_TITLE_AND_VERTICAL_TEXT">
    <p:spTree>
      <p:nvGrpSpPr>
        <p:cNvPr id="74" name="Shape 74"/>
        <p:cNvGrpSpPr/>
        <p:nvPr/>
      </p:nvGrpSpPr>
      <p:grpSpPr>
        <a:xfrm>
          <a:off x="0" y="0"/>
          <a:ext cx="0" cy="0"/>
          <a:chOff x="0" y="0"/>
          <a:chExt cx="0" cy="0"/>
        </a:xfrm>
      </p:grpSpPr>
      <p:sp>
        <p:nvSpPr>
          <p:cNvPr id="75" name="Google Shape;75;p19"/>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6" name="Google Shape;76;p19"/>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77" name="Google Shape;77;p1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8" name="Google Shape;78;p1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9" name="Google Shape;79;p1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re et contenu" type="obj">
  <p:cSld name="OBJECT">
    <p:spTree>
      <p:nvGrpSpPr>
        <p:cNvPr id="17" name="Shape 17"/>
        <p:cNvGrpSpPr/>
        <p:nvPr/>
      </p:nvGrpSpPr>
      <p:grpSpPr>
        <a:xfrm>
          <a:off x="0" y="0"/>
          <a:ext cx="0" cy="0"/>
          <a:chOff x="0" y="0"/>
          <a:chExt cx="0" cy="0"/>
        </a:xfrm>
      </p:grpSpPr>
      <p:sp>
        <p:nvSpPr>
          <p:cNvPr id="18" name="Google Shape;18;p1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 name="Google Shape;19;p1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0" name="Google Shape;20;p1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 name="Google Shape;21;p1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 name="Google Shape;22;p1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ide" type="blank">
  <p:cSld name="BLANK">
    <p:spTree>
      <p:nvGrpSpPr>
        <p:cNvPr id="23" name="Shape 23"/>
        <p:cNvGrpSpPr/>
        <p:nvPr/>
      </p:nvGrpSpPr>
      <p:grpSpPr>
        <a:xfrm>
          <a:off x="0" y="0"/>
          <a:ext cx="0" cy="0"/>
          <a:chOff x="0" y="0"/>
          <a:chExt cx="0" cy="0"/>
        </a:xfrm>
      </p:grpSpPr>
      <p:sp>
        <p:nvSpPr>
          <p:cNvPr id="24" name="Google Shape;24;p1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5" name="Google Shape;25;p1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6" name="Google Shape;26;p1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re de section" type="secHead">
  <p:cSld name="SECTION_HEADER">
    <p:spTree>
      <p:nvGrpSpPr>
        <p:cNvPr id="27" name="Shape 27"/>
        <p:cNvGrpSpPr/>
        <p:nvPr/>
      </p:nvGrpSpPr>
      <p:grpSpPr>
        <a:xfrm>
          <a:off x="0" y="0"/>
          <a:ext cx="0" cy="0"/>
          <a:chOff x="0" y="0"/>
          <a:chExt cx="0" cy="0"/>
        </a:xfrm>
      </p:grpSpPr>
      <p:sp>
        <p:nvSpPr>
          <p:cNvPr id="28" name="Google Shape;28;p12"/>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9" name="Google Shape;29;p12"/>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rgbClr val="888888"/>
              </a:buClr>
              <a:buSzPts val="2400"/>
              <a:buNone/>
              <a:defRPr sz="2400">
                <a:solidFill>
                  <a:srgbClr val="888888"/>
                </a:solidFill>
              </a:defRPr>
            </a:lvl1pPr>
            <a:lvl2pPr indent="-228600" lvl="1" marL="914400" rtl="0" algn="l">
              <a:lnSpc>
                <a:spcPct val="90000"/>
              </a:lnSpc>
              <a:spcBef>
                <a:spcPts val="500"/>
              </a:spcBef>
              <a:spcAft>
                <a:spcPts val="0"/>
              </a:spcAft>
              <a:buClr>
                <a:srgbClr val="888888"/>
              </a:buClr>
              <a:buSzPts val="2000"/>
              <a:buNone/>
              <a:defRPr sz="2000">
                <a:solidFill>
                  <a:srgbClr val="888888"/>
                </a:solidFill>
              </a:defRPr>
            </a:lvl2pPr>
            <a:lvl3pPr indent="-228600" lvl="2" marL="1371600" rtl="0" algn="l">
              <a:lnSpc>
                <a:spcPct val="90000"/>
              </a:lnSpc>
              <a:spcBef>
                <a:spcPts val="500"/>
              </a:spcBef>
              <a:spcAft>
                <a:spcPts val="0"/>
              </a:spcAft>
              <a:buClr>
                <a:srgbClr val="888888"/>
              </a:buClr>
              <a:buSzPts val="1800"/>
              <a:buNone/>
              <a:defRPr sz="1800">
                <a:solidFill>
                  <a:srgbClr val="888888"/>
                </a:solidFill>
              </a:defRPr>
            </a:lvl3pPr>
            <a:lvl4pPr indent="-228600" lvl="3" marL="1828800" rtl="0" algn="l">
              <a:lnSpc>
                <a:spcPct val="90000"/>
              </a:lnSpc>
              <a:spcBef>
                <a:spcPts val="500"/>
              </a:spcBef>
              <a:spcAft>
                <a:spcPts val="0"/>
              </a:spcAft>
              <a:buClr>
                <a:srgbClr val="888888"/>
              </a:buClr>
              <a:buSzPts val="1600"/>
              <a:buNone/>
              <a:defRPr sz="1600">
                <a:solidFill>
                  <a:srgbClr val="888888"/>
                </a:solidFill>
              </a:defRPr>
            </a:lvl4pPr>
            <a:lvl5pPr indent="-228600" lvl="4" marL="2286000" rtl="0" algn="l">
              <a:lnSpc>
                <a:spcPct val="90000"/>
              </a:lnSpc>
              <a:spcBef>
                <a:spcPts val="500"/>
              </a:spcBef>
              <a:spcAft>
                <a:spcPts val="0"/>
              </a:spcAft>
              <a:buClr>
                <a:srgbClr val="888888"/>
              </a:buClr>
              <a:buSzPts val="1600"/>
              <a:buNone/>
              <a:defRPr sz="1600">
                <a:solidFill>
                  <a:srgbClr val="888888"/>
                </a:solidFill>
              </a:defRPr>
            </a:lvl5pPr>
            <a:lvl6pPr indent="-228600" lvl="5" marL="2743200" rtl="0" algn="l">
              <a:lnSpc>
                <a:spcPct val="90000"/>
              </a:lnSpc>
              <a:spcBef>
                <a:spcPts val="500"/>
              </a:spcBef>
              <a:spcAft>
                <a:spcPts val="0"/>
              </a:spcAft>
              <a:buClr>
                <a:srgbClr val="888888"/>
              </a:buClr>
              <a:buSzPts val="1600"/>
              <a:buNone/>
              <a:defRPr sz="1600">
                <a:solidFill>
                  <a:srgbClr val="888888"/>
                </a:solidFill>
              </a:defRPr>
            </a:lvl6pPr>
            <a:lvl7pPr indent="-228600" lvl="6" marL="3200400" rtl="0" algn="l">
              <a:lnSpc>
                <a:spcPct val="90000"/>
              </a:lnSpc>
              <a:spcBef>
                <a:spcPts val="500"/>
              </a:spcBef>
              <a:spcAft>
                <a:spcPts val="0"/>
              </a:spcAft>
              <a:buClr>
                <a:srgbClr val="888888"/>
              </a:buClr>
              <a:buSzPts val="1600"/>
              <a:buNone/>
              <a:defRPr sz="1600">
                <a:solidFill>
                  <a:srgbClr val="888888"/>
                </a:solidFill>
              </a:defRPr>
            </a:lvl7pPr>
            <a:lvl8pPr indent="-228600" lvl="7" marL="3657600" rtl="0" algn="l">
              <a:lnSpc>
                <a:spcPct val="90000"/>
              </a:lnSpc>
              <a:spcBef>
                <a:spcPts val="500"/>
              </a:spcBef>
              <a:spcAft>
                <a:spcPts val="0"/>
              </a:spcAft>
              <a:buClr>
                <a:srgbClr val="888888"/>
              </a:buClr>
              <a:buSzPts val="1600"/>
              <a:buNone/>
              <a:defRPr sz="1600">
                <a:solidFill>
                  <a:srgbClr val="888888"/>
                </a:solidFill>
              </a:defRPr>
            </a:lvl8pPr>
            <a:lvl9pPr indent="-228600" lvl="8" marL="4114800" rtl="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1" name="Google Shape;31;p1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2" name="Google Shape;32;p1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ux contenus" type="twoObj">
  <p:cSld name="TWO_OBJECTS">
    <p:spTree>
      <p:nvGrpSpPr>
        <p:cNvPr id="33" name="Shape 33"/>
        <p:cNvGrpSpPr/>
        <p:nvPr/>
      </p:nvGrpSpPr>
      <p:grpSpPr>
        <a:xfrm>
          <a:off x="0" y="0"/>
          <a:ext cx="0" cy="0"/>
          <a:chOff x="0" y="0"/>
          <a:chExt cx="0" cy="0"/>
        </a:xfrm>
      </p:grpSpPr>
      <p:sp>
        <p:nvSpPr>
          <p:cNvPr id="34" name="Google Shape;34;p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 name="Google Shape;35;p13"/>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36" name="Google Shape;36;p13"/>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37" name="Google Shape;37;p1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8" name="Google Shape;38;p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9" name="Google Shape;39;p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ison" type="twoTxTwoObj">
  <p:cSld name="TWO_OBJECTS_WITH_TEXT">
    <p:spTree>
      <p:nvGrpSpPr>
        <p:cNvPr id="40" name="Shape 40"/>
        <p:cNvGrpSpPr/>
        <p:nvPr/>
      </p:nvGrpSpPr>
      <p:grpSpPr>
        <a:xfrm>
          <a:off x="0" y="0"/>
          <a:ext cx="0" cy="0"/>
          <a:chOff x="0" y="0"/>
          <a:chExt cx="0" cy="0"/>
        </a:xfrm>
      </p:grpSpPr>
      <p:sp>
        <p:nvSpPr>
          <p:cNvPr id="41" name="Google Shape;41;p14"/>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 name="Google Shape;42;p14"/>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43" name="Google Shape;43;p14"/>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44" name="Google Shape;44;p14"/>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45" name="Google Shape;45;p14"/>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46" name="Google Shape;46;p1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7" name="Google Shape;47;p1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8" name="Google Shape;48;p1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re seul" type="titleOnly">
  <p:cSld name="TITLE_ONLY">
    <p:spTree>
      <p:nvGrpSpPr>
        <p:cNvPr id="49" name="Shape 49"/>
        <p:cNvGrpSpPr/>
        <p:nvPr/>
      </p:nvGrpSpPr>
      <p:grpSpPr>
        <a:xfrm>
          <a:off x="0" y="0"/>
          <a:ext cx="0" cy="0"/>
          <a:chOff x="0" y="0"/>
          <a:chExt cx="0" cy="0"/>
        </a:xfrm>
      </p:grpSpPr>
      <p:sp>
        <p:nvSpPr>
          <p:cNvPr id="50" name="Google Shape;50;p1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1" name="Google Shape;51;p1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2" name="Google Shape;52;p1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3" name="Google Shape;53;p1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u avec légende" type="objTx">
  <p:cSld name="OBJECT_WITH_CAPTION_TEXT">
    <p:spTree>
      <p:nvGrpSpPr>
        <p:cNvPr id="54" name="Shape 54"/>
        <p:cNvGrpSpPr/>
        <p:nvPr/>
      </p:nvGrpSpPr>
      <p:grpSpPr>
        <a:xfrm>
          <a:off x="0" y="0"/>
          <a:ext cx="0" cy="0"/>
          <a:chOff x="0" y="0"/>
          <a:chExt cx="0" cy="0"/>
        </a:xfrm>
      </p:grpSpPr>
      <p:sp>
        <p:nvSpPr>
          <p:cNvPr id="55" name="Google Shape;55;p16"/>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 name="Google Shape;56;p16"/>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indent="-431800" lvl="0" marL="457200" rtl="0" algn="l">
              <a:lnSpc>
                <a:spcPct val="90000"/>
              </a:lnSpc>
              <a:spcBef>
                <a:spcPts val="1000"/>
              </a:spcBef>
              <a:spcAft>
                <a:spcPts val="0"/>
              </a:spcAft>
              <a:buClr>
                <a:schemeClr val="dk1"/>
              </a:buClr>
              <a:buSzPts val="3200"/>
              <a:buChar char="•"/>
              <a:defRPr sz="3200"/>
            </a:lvl1pPr>
            <a:lvl2pPr indent="-406400" lvl="1" marL="914400" rtl="0" algn="l">
              <a:lnSpc>
                <a:spcPct val="90000"/>
              </a:lnSpc>
              <a:spcBef>
                <a:spcPts val="500"/>
              </a:spcBef>
              <a:spcAft>
                <a:spcPts val="0"/>
              </a:spcAft>
              <a:buClr>
                <a:schemeClr val="dk1"/>
              </a:buClr>
              <a:buSzPts val="2800"/>
              <a:buChar char="•"/>
              <a:defRPr sz="2800"/>
            </a:lvl2pPr>
            <a:lvl3pPr indent="-381000" lvl="2" marL="1371600" rtl="0" algn="l">
              <a:lnSpc>
                <a:spcPct val="90000"/>
              </a:lnSpc>
              <a:spcBef>
                <a:spcPts val="500"/>
              </a:spcBef>
              <a:spcAft>
                <a:spcPts val="0"/>
              </a:spcAft>
              <a:buClr>
                <a:schemeClr val="dk1"/>
              </a:buClr>
              <a:buSzPts val="2400"/>
              <a:buChar char="•"/>
              <a:defRPr sz="2400"/>
            </a:lvl3pPr>
            <a:lvl4pPr indent="-355600" lvl="3" marL="1828800" rtl="0" algn="l">
              <a:lnSpc>
                <a:spcPct val="90000"/>
              </a:lnSpc>
              <a:spcBef>
                <a:spcPts val="500"/>
              </a:spcBef>
              <a:spcAft>
                <a:spcPts val="0"/>
              </a:spcAft>
              <a:buClr>
                <a:schemeClr val="dk1"/>
              </a:buClr>
              <a:buSzPts val="2000"/>
              <a:buChar char="•"/>
              <a:defRPr sz="2000"/>
            </a:lvl4pPr>
            <a:lvl5pPr indent="-355600" lvl="4" marL="2286000" rtl="0" algn="l">
              <a:lnSpc>
                <a:spcPct val="90000"/>
              </a:lnSpc>
              <a:spcBef>
                <a:spcPts val="500"/>
              </a:spcBef>
              <a:spcAft>
                <a:spcPts val="0"/>
              </a:spcAft>
              <a:buClr>
                <a:schemeClr val="dk1"/>
              </a:buClr>
              <a:buSzPts val="2000"/>
              <a:buChar char="•"/>
              <a:defRPr sz="2000"/>
            </a:lvl5pPr>
            <a:lvl6pPr indent="-355600" lvl="5" marL="2743200" rtl="0" algn="l">
              <a:lnSpc>
                <a:spcPct val="90000"/>
              </a:lnSpc>
              <a:spcBef>
                <a:spcPts val="500"/>
              </a:spcBef>
              <a:spcAft>
                <a:spcPts val="0"/>
              </a:spcAft>
              <a:buClr>
                <a:schemeClr val="dk1"/>
              </a:buClr>
              <a:buSzPts val="2000"/>
              <a:buChar char="•"/>
              <a:defRPr sz="2000"/>
            </a:lvl6pPr>
            <a:lvl7pPr indent="-355600" lvl="6" marL="3200400" rtl="0" algn="l">
              <a:lnSpc>
                <a:spcPct val="90000"/>
              </a:lnSpc>
              <a:spcBef>
                <a:spcPts val="500"/>
              </a:spcBef>
              <a:spcAft>
                <a:spcPts val="0"/>
              </a:spcAft>
              <a:buClr>
                <a:schemeClr val="dk1"/>
              </a:buClr>
              <a:buSzPts val="2000"/>
              <a:buChar char="•"/>
              <a:defRPr sz="2000"/>
            </a:lvl7pPr>
            <a:lvl8pPr indent="-355600" lvl="7" marL="3657600" rtl="0" algn="l">
              <a:lnSpc>
                <a:spcPct val="90000"/>
              </a:lnSpc>
              <a:spcBef>
                <a:spcPts val="500"/>
              </a:spcBef>
              <a:spcAft>
                <a:spcPts val="0"/>
              </a:spcAft>
              <a:buClr>
                <a:schemeClr val="dk1"/>
              </a:buClr>
              <a:buSzPts val="2000"/>
              <a:buChar char="•"/>
              <a:defRPr sz="2000"/>
            </a:lvl8pPr>
            <a:lvl9pPr indent="-355600" lvl="8" marL="4114800" rtl="0" algn="l">
              <a:lnSpc>
                <a:spcPct val="90000"/>
              </a:lnSpc>
              <a:spcBef>
                <a:spcPts val="500"/>
              </a:spcBef>
              <a:spcAft>
                <a:spcPts val="0"/>
              </a:spcAft>
              <a:buClr>
                <a:schemeClr val="dk1"/>
              </a:buClr>
              <a:buSzPts val="2000"/>
              <a:buChar char="•"/>
              <a:defRPr sz="2000"/>
            </a:lvl9pPr>
          </a:lstStyle>
          <a:p/>
        </p:txBody>
      </p:sp>
      <p:sp>
        <p:nvSpPr>
          <p:cNvPr id="57" name="Google Shape;57;p16"/>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58" name="Google Shape;58;p1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9" name="Google Shape;59;p1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0" name="Google Shape;60;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avec légende" type="picTx">
  <p:cSld name="PICTURE_WITH_CAPTION_TEXT">
    <p:spTree>
      <p:nvGrpSpPr>
        <p:cNvPr id="61" name="Shape 61"/>
        <p:cNvGrpSpPr/>
        <p:nvPr/>
      </p:nvGrpSpPr>
      <p:grpSpPr>
        <a:xfrm>
          <a:off x="0" y="0"/>
          <a:ext cx="0" cy="0"/>
          <a:chOff x="0" y="0"/>
          <a:chExt cx="0" cy="0"/>
        </a:xfrm>
      </p:grpSpPr>
      <p:sp>
        <p:nvSpPr>
          <p:cNvPr id="62" name="Google Shape;62;p17"/>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3" name="Google Shape;63;p17"/>
          <p:cNvSpPr/>
          <p:nvPr>
            <p:ph idx="2" type="pic"/>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7"/>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65" name="Google Shape;65;p1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6" name="Google Shape;66;p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7" name="Google Shape;67;p1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CH"/>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 name="Google Shape;7;p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CH"/>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8.png"/><Relationship Id="rId8"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0.png"/><Relationship Id="rId6"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pic>
        <p:nvPicPr>
          <p:cNvPr id="84" name="Google Shape;84;p1"/>
          <p:cNvPicPr preferRelativeResize="0"/>
          <p:nvPr/>
        </p:nvPicPr>
        <p:blipFill>
          <a:blip r:embed="rId3">
            <a:alphaModFix/>
          </a:blip>
          <a:stretch>
            <a:fillRect/>
          </a:stretch>
        </p:blipFill>
        <p:spPr>
          <a:xfrm>
            <a:off x="0" y="0"/>
            <a:ext cx="12192029" cy="6858000"/>
          </a:xfrm>
          <a:prstGeom prst="rect">
            <a:avLst/>
          </a:prstGeom>
          <a:noFill/>
          <a:ln>
            <a:noFill/>
          </a:ln>
        </p:spPr>
      </p:pic>
      <p:sp>
        <p:nvSpPr>
          <p:cNvPr id="85" name="Google Shape;85;p1"/>
          <p:cNvSpPr txBox="1"/>
          <p:nvPr>
            <p:ph type="ctrTitle"/>
          </p:nvPr>
        </p:nvSpPr>
        <p:spPr>
          <a:xfrm>
            <a:off x="0" y="304800"/>
            <a:ext cx="12192000" cy="1089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Calibri"/>
              <a:buNone/>
            </a:pPr>
            <a:r>
              <a:rPr lang="fr-CH" sz="7200">
                <a:solidFill>
                  <a:srgbClr val="FFFFFF"/>
                </a:solidFill>
                <a:latin typeface="Lato Black"/>
                <a:ea typeface="Lato Black"/>
                <a:cs typeface="Lato Black"/>
                <a:sym typeface="Lato Black"/>
              </a:rPr>
              <a:t>Projet NoSQL : GDELT</a:t>
            </a:r>
            <a:endParaRPr sz="7200">
              <a:solidFill>
                <a:srgbClr val="FFFFFF"/>
              </a:solidFill>
              <a:latin typeface="Lato Black"/>
              <a:ea typeface="Lato Black"/>
              <a:cs typeface="Lato Black"/>
              <a:sym typeface="Lato Black"/>
            </a:endParaRPr>
          </a:p>
        </p:txBody>
      </p:sp>
      <p:pic>
        <p:nvPicPr>
          <p:cNvPr id="86" name="Google Shape;86;p1"/>
          <p:cNvPicPr preferRelativeResize="0"/>
          <p:nvPr/>
        </p:nvPicPr>
        <p:blipFill rotWithShape="1">
          <a:blip r:embed="rId4">
            <a:alphaModFix/>
          </a:blip>
          <a:srcRect b="24012" l="0" r="0" t="0"/>
          <a:stretch/>
        </p:blipFill>
        <p:spPr>
          <a:xfrm>
            <a:off x="3466175" y="1442650"/>
            <a:ext cx="5397994" cy="2553749"/>
          </a:xfrm>
          <a:prstGeom prst="rect">
            <a:avLst/>
          </a:prstGeom>
          <a:noFill/>
          <a:ln>
            <a:noFill/>
          </a:ln>
        </p:spPr>
      </p:pic>
      <p:pic>
        <p:nvPicPr>
          <p:cNvPr id="87" name="Google Shape;87;p1"/>
          <p:cNvPicPr preferRelativeResize="0"/>
          <p:nvPr/>
        </p:nvPicPr>
        <p:blipFill rotWithShape="1">
          <a:blip r:embed="rId5">
            <a:alphaModFix/>
          </a:blip>
          <a:srcRect b="0" l="0" r="65172" t="0"/>
          <a:stretch/>
        </p:blipFill>
        <p:spPr>
          <a:xfrm>
            <a:off x="7826563" y="4798533"/>
            <a:ext cx="3770261" cy="1881292"/>
          </a:xfrm>
          <a:prstGeom prst="rect">
            <a:avLst/>
          </a:prstGeom>
          <a:noFill/>
          <a:ln>
            <a:noFill/>
          </a:ln>
        </p:spPr>
      </p:pic>
      <p:pic>
        <p:nvPicPr>
          <p:cNvPr id="88" name="Google Shape;88;p1"/>
          <p:cNvPicPr preferRelativeResize="0"/>
          <p:nvPr/>
        </p:nvPicPr>
        <p:blipFill>
          <a:blip r:embed="rId6">
            <a:alphaModFix/>
          </a:blip>
          <a:stretch>
            <a:fillRect/>
          </a:stretch>
        </p:blipFill>
        <p:spPr>
          <a:xfrm>
            <a:off x="152400" y="3953950"/>
            <a:ext cx="4724220" cy="204008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3200"/>
                                        <p:tgtEl>
                                          <p:spTgt spid="86"/>
                                        </p:tgtEl>
                                      </p:cBhvr>
                                    </p:animEffect>
                                  </p:childTnLst>
                                </p:cTn>
                              </p:par>
                            </p:childTnLst>
                          </p:cTn>
                        </p:par>
                        <p:par>
                          <p:cTn fill="hold">
                            <p:stCondLst>
                              <p:cond delay="3200"/>
                            </p:stCondLst>
                            <p:childTnLst>
                              <p:par>
                                <p:cTn fill="hold" nodeType="after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2500"/>
                                        <p:tgtEl>
                                          <p:spTgt spid="88"/>
                                        </p:tgtEl>
                                      </p:cBhvr>
                                    </p:animEffect>
                                  </p:childTnLst>
                                </p:cTn>
                              </p:par>
                              <p:par>
                                <p:cTn fill="hold" nodeType="with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g6e0cf409b1_1_157"/>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fr-CH"/>
              <a:t>Démonstration</a:t>
            </a:r>
            <a:endParaRPr b="1"/>
          </a:p>
        </p:txBody>
      </p:sp>
      <p:sp>
        <p:nvSpPr>
          <p:cNvPr id="226" name="Google Shape;226;g6e0cf409b1_1_157"/>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457200" rtl="0" algn="l">
              <a:spcBef>
                <a:spcPts val="1000"/>
              </a:spcBef>
              <a:spcAft>
                <a:spcPts val="0"/>
              </a:spcAft>
              <a:buNone/>
            </a:pPr>
            <a:r>
              <a:rPr b="1" lang="fr-CH"/>
              <a:t>Rappel : </a:t>
            </a:r>
            <a:r>
              <a:rPr lang="fr-CH"/>
              <a:t>base de données sur une année (2019)</a:t>
            </a:r>
            <a:endParaRPr/>
          </a:p>
          <a:p>
            <a:pPr indent="0" lvl="0" marL="457200" rtl="0" algn="l">
              <a:spcBef>
                <a:spcPts val="1000"/>
              </a:spcBef>
              <a:spcAft>
                <a:spcPts val="0"/>
              </a:spcAft>
              <a:buNone/>
            </a:pPr>
            <a:r>
              <a:t/>
            </a:r>
            <a:endParaRPr/>
          </a:p>
          <a:p>
            <a:pPr indent="-342900" lvl="0" marL="457200" rtl="0" algn="l">
              <a:spcBef>
                <a:spcPts val="1000"/>
              </a:spcBef>
              <a:spcAft>
                <a:spcPts val="0"/>
              </a:spcAft>
              <a:buSzPts val="1800"/>
              <a:buAutoNum type="arabicPeriod"/>
            </a:pPr>
            <a:r>
              <a:rPr lang="fr-CH"/>
              <a:t>Démonstration en CLI cqh (bas niveau) queries : B et C</a:t>
            </a:r>
            <a:endParaRPr/>
          </a:p>
          <a:p>
            <a:pPr indent="-342900" lvl="0" marL="457200" rtl="0" algn="l">
              <a:spcBef>
                <a:spcPts val="0"/>
              </a:spcBef>
              <a:spcAft>
                <a:spcPts val="0"/>
              </a:spcAft>
              <a:buSzPts val="1800"/>
              <a:buAutoNum type="arabicPeriod"/>
            </a:pPr>
            <a:r>
              <a:rPr lang="fr-CH"/>
              <a:t>Démonstration GUI (haut niveau), queries A et D</a:t>
            </a:r>
            <a:endParaRPr/>
          </a:p>
          <a:p>
            <a:pPr indent="-342900" lvl="0" marL="457200" rtl="0" algn="l">
              <a:spcBef>
                <a:spcPts val="0"/>
              </a:spcBef>
              <a:spcAft>
                <a:spcPts val="0"/>
              </a:spcAft>
              <a:buSzPts val="1800"/>
              <a:buAutoNum type="arabicPeriod"/>
            </a:pPr>
            <a:r>
              <a:rPr lang="fr-CH"/>
              <a:t>Démonstration : test de résilience</a:t>
            </a:r>
            <a:endParaRPr/>
          </a:p>
          <a:p>
            <a:pPr indent="-342900" lvl="0" marL="457200" rtl="0" algn="l">
              <a:spcBef>
                <a:spcPts val="0"/>
              </a:spcBef>
              <a:spcAft>
                <a:spcPts val="0"/>
              </a:spcAft>
              <a:buSzPts val="1800"/>
              <a:buAutoNum type="arabicPeriod"/>
            </a:pPr>
            <a:r>
              <a:rPr lang="fr-CH"/>
              <a:t>Autres (</a:t>
            </a:r>
            <a:r>
              <a:rPr i="1" lang="fr-CH"/>
              <a:t>à l’initiative du jury ou de la salle</a:t>
            </a:r>
            <a:r>
              <a:rPr lang="fr-CH"/>
              <a:t>)</a:t>
            </a:r>
            <a:endParaRPr/>
          </a:p>
        </p:txBody>
      </p:sp>
      <p:sp>
        <p:nvSpPr>
          <p:cNvPr id="227" name="Google Shape;227;g6e0cf409b1_1_157"/>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g6e0cf409b1_1_162"/>
          <p:cNvSpPr txBox="1"/>
          <p:nvPr>
            <p:ph type="ctrTitle"/>
          </p:nvPr>
        </p:nvSpPr>
        <p:spPr>
          <a:xfrm>
            <a:off x="1524000" y="1122363"/>
            <a:ext cx="9144000" cy="238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b="1" lang="fr-CH"/>
              <a:t>ANNEXES</a:t>
            </a:r>
            <a:endParaRPr b="1"/>
          </a:p>
        </p:txBody>
      </p:sp>
      <p:sp>
        <p:nvSpPr>
          <p:cNvPr id="233" name="Google Shape;233;g6e0cf409b1_1_162"/>
          <p:cNvSpPr txBox="1"/>
          <p:nvPr>
            <p:ph idx="1" type="subTitle"/>
          </p:nvPr>
        </p:nvSpPr>
        <p:spPr>
          <a:xfrm>
            <a:off x="1524000" y="3602038"/>
            <a:ext cx="9144000" cy="1655700"/>
          </a:xfrm>
          <a:prstGeom prst="rect">
            <a:avLst/>
          </a:prstGeom>
        </p:spPr>
        <p:txBody>
          <a:bodyPr anchorCtr="0" anchor="t" bIns="45700" lIns="91425" spcFirstLastPara="1" rIns="91425" wrap="square" tIns="45700">
            <a:noAutofit/>
          </a:bodyPr>
          <a:lstStyle/>
          <a:p>
            <a:pPr indent="0" lvl="0" marL="0" rtl="0" algn="ctr">
              <a:spcBef>
                <a:spcPts val="1000"/>
              </a:spcBef>
              <a:spcAft>
                <a:spcPts val="0"/>
              </a:spcAft>
              <a:buNone/>
            </a:pPr>
            <a:r>
              <a:rPr lang="fr-CH"/>
              <a:t>Ensemble des ressources du projet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4400"/>
              <a:buFont typeface="Calibri"/>
              <a:buNone/>
            </a:pPr>
            <a:r>
              <a:rPr lang="fr-CH"/>
              <a:t>Functional Spec</a:t>
            </a:r>
            <a:endParaRPr/>
          </a:p>
        </p:txBody>
      </p:sp>
      <p:sp>
        <p:nvSpPr>
          <p:cNvPr id="239" name="Google Shape;239;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70000"/>
              </a:lnSpc>
              <a:spcBef>
                <a:spcPts val="0"/>
              </a:spcBef>
              <a:spcAft>
                <a:spcPts val="0"/>
              </a:spcAft>
              <a:buClr>
                <a:schemeClr val="dk1"/>
              </a:buClr>
              <a:buSzPts val="2380"/>
              <a:buNone/>
            </a:pPr>
            <a:r>
              <a:rPr lang="fr-CH" sz="2380"/>
              <a:t>L’objectif de ce projet est de proposer un système de stockage distribué, résilient et performant sur AWS pour repondre aux question suivantes :</a:t>
            </a:r>
            <a:endParaRPr/>
          </a:p>
          <a:p>
            <a:pPr indent="-514350" lvl="0" marL="514350" rtl="0" algn="l">
              <a:lnSpc>
                <a:spcPct val="70000"/>
              </a:lnSpc>
              <a:spcBef>
                <a:spcPts val="1000"/>
              </a:spcBef>
              <a:spcAft>
                <a:spcPts val="0"/>
              </a:spcAft>
              <a:buClr>
                <a:schemeClr val="dk1"/>
              </a:buClr>
              <a:buSzPts val="2380"/>
              <a:buFont typeface="Calibri"/>
              <a:buAutoNum type="alphaLcParenR"/>
            </a:pPr>
            <a:r>
              <a:rPr lang="fr-CH" sz="2380"/>
              <a:t>afficher le nombre d’articles/évènements qu’il y a eu pour chaque triplet (jour, pays de l’évènement, langue de l’article).</a:t>
            </a:r>
            <a:endParaRPr/>
          </a:p>
          <a:p>
            <a:pPr indent="-514350" lvl="0" marL="514350" rtl="0" algn="l">
              <a:lnSpc>
                <a:spcPct val="70000"/>
              </a:lnSpc>
              <a:spcBef>
                <a:spcPts val="1000"/>
              </a:spcBef>
              <a:spcAft>
                <a:spcPts val="0"/>
              </a:spcAft>
              <a:buClr>
                <a:schemeClr val="dk1"/>
              </a:buClr>
              <a:buSzPts val="2380"/>
              <a:buFont typeface="Calibri"/>
              <a:buAutoNum type="alphaLcParenR"/>
            </a:pPr>
            <a:r>
              <a:rPr lang="fr-CH" sz="2380"/>
              <a:t>pour un pays donné en paramètre, affichez les évènements qui y ont eu place triées par le nombre de mentions (tri décroissant); permettez une agrégation par jour/mois/année</a:t>
            </a:r>
            <a:endParaRPr/>
          </a:p>
          <a:p>
            <a:pPr indent="-514350" lvl="0" marL="514350" rtl="0" algn="l">
              <a:lnSpc>
                <a:spcPct val="70000"/>
              </a:lnSpc>
              <a:spcBef>
                <a:spcPts val="1000"/>
              </a:spcBef>
              <a:spcAft>
                <a:spcPts val="0"/>
              </a:spcAft>
              <a:buClr>
                <a:schemeClr val="dk1"/>
              </a:buClr>
              <a:buSzPts val="2380"/>
              <a:buFont typeface="Calibri"/>
              <a:buAutoNum type="alphaLcParenR"/>
            </a:pPr>
            <a:r>
              <a:rPr lang="fr-CH" sz="2380"/>
              <a:t>pour une source de donnés passée en paramètre (gkg.SourceCommonName) affichez les thèmes, personnes, lieux dont les articles de cette sources parlent ainsi que le le nombre d’articles et le ton moyen des articles (pour chaque thème/personne/lieu); permettez une agrégation par jour/mois/année.</a:t>
            </a:r>
            <a:endParaRPr/>
          </a:p>
          <a:p>
            <a:pPr indent="-514350" lvl="0" marL="514350" rtl="0" algn="l">
              <a:lnSpc>
                <a:spcPct val="70000"/>
              </a:lnSpc>
              <a:spcBef>
                <a:spcPts val="1000"/>
              </a:spcBef>
              <a:spcAft>
                <a:spcPts val="0"/>
              </a:spcAft>
              <a:buClr>
                <a:schemeClr val="dk1"/>
              </a:buClr>
              <a:buSzPts val="2380"/>
              <a:buFont typeface="Calibri"/>
              <a:buAutoNum type="alphaLcParenR"/>
            </a:pPr>
            <a:r>
              <a:rPr lang="fr-CH" sz="2380"/>
              <a:t>dresser la cartographie des relations entre les pays d’après le ton des articles : pour chaque paire (pays1, pays2), calculer le nombre d’article, le ton moyen (aggrégations sur Année/Mois/Jour, filtrage par pays ou carré de coordonnées)</a:t>
            </a:r>
            <a:endParaRPr/>
          </a:p>
          <a:p>
            <a:pPr indent="-77470" lvl="0" marL="228600" rtl="0" algn="l">
              <a:lnSpc>
                <a:spcPct val="70000"/>
              </a:lnSpc>
              <a:spcBef>
                <a:spcPts val="1000"/>
              </a:spcBef>
              <a:spcAft>
                <a:spcPts val="0"/>
              </a:spcAft>
              <a:buClr>
                <a:schemeClr val="dk1"/>
              </a:buClr>
              <a:buSzPts val="2380"/>
              <a:buNone/>
            </a:pPr>
            <a:r>
              <a:t/>
            </a:r>
            <a:endParaRPr sz="2380"/>
          </a:p>
        </p:txBody>
      </p:sp>
      <p:sp>
        <p:nvSpPr>
          <p:cNvPr id="240" name="Google Shape;240;p2"/>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fr-CH"/>
              <a:t>Non-Functional Spec</a:t>
            </a:r>
            <a:endParaRPr/>
          </a:p>
        </p:txBody>
      </p:sp>
      <p:sp>
        <p:nvSpPr>
          <p:cNvPr id="246" name="Google Shape;246;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fr-CH"/>
              <a:t>Vous devez utiliser </a:t>
            </a:r>
            <a:r>
              <a:rPr b="1" lang="fr-CH"/>
              <a:t>au moins 1 technologie vue en cours</a:t>
            </a:r>
            <a:r>
              <a:rPr lang="fr-CH"/>
              <a:t> en expliquant les raisons de votre choix (SQL/Cassandra/MongoDB/Spark/Neo4j).</a:t>
            </a:r>
            <a:endParaRPr/>
          </a:p>
          <a:p>
            <a:pPr indent="-228600" lvl="0" marL="228600" rtl="0" algn="l">
              <a:lnSpc>
                <a:spcPct val="90000"/>
              </a:lnSpc>
              <a:spcBef>
                <a:spcPts val="1000"/>
              </a:spcBef>
              <a:spcAft>
                <a:spcPts val="0"/>
              </a:spcAft>
              <a:buClr>
                <a:schemeClr val="dk1"/>
              </a:buClr>
              <a:buSzPts val="2800"/>
              <a:buChar char="•"/>
            </a:pPr>
            <a:r>
              <a:rPr lang="fr-CH"/>
              <a:t>Vous devez concevoir </a:t>
            </a:r>
            <a:r>
              <a:rPr b="1" lang="fr-CH"/>
              <a:t>un système distribué et tolérant aux pannes</a:t>
            </a:r>
            <a:r>
              <a:rPr lang="fr-CH"/>
              <a:t> (le système doit pouvoir continuer après la perte d’un noeud).</a:t>
            </a:r>
            <a:endParaRPr/>
          </a:p>
          <a:p>
            <a:pPr indent="-228600" lvl="0" marL="228600" rtl="0" algn="l">
              <a:lnSpc>
                <a:spcPct val="90000"/>
              </a:lnSpc>
              <a:spcBef>
                <a:spcPts val="1000"/>
              </a:spcBef>
              <a:spcAft>
                <a:spcPts val="0"/>
              </a:spcAft>
              <a:buClr>
                <a:schemeClr val="dk1"/>
              </a:buClr>
              <a:buSzPts val="2800"/>
              <a:buChar char="•"/>
            </a:pPr>
            <a:r>
              <a:rPr lang="fr-CH"/>
              <a:t>Vous devez pre-charger </a:t>
            </a:r>
            <a:r>
              <a:rPr b="1" lang="fr-CH"/>
              <a:t>une année de données</a:t>
            </a:r>
            <a:r>
              <a:rPr lang="fr-CH"/>
              <a:t> dans votre cluster</a:t>
            </a:r>
            <a:endParaRPr/>
          </a:p>
          <a:p>
            <a:pPr indent="-228600" lvl="0" marL="228600" rtl="0" algn="l">
              <a:lnSpc>
                <a:spcPct val="90000"/>
              </a:lnSpc>
              <a:spcBef>
                <a:spcPts val="1000"/>
              </a:spcBef>
              <a:spcAft>
                <a:spcPts val="0"/>
              </a:spcAft>
              <a:buClr>
                <a:schemeClr val="dk1"/>
              </a:buClr>
              <a:buSzPts val="2800"/>
              <a:buChar char="•"/>
            </a:pPr>
            <a:r>
              <a:rPr lang="fr-CH"/>
              <a:t>Vous devez utiliser </a:t>
            </a:r>
            <a:r>
              <a:rPr b="1" i="1" lang="fr-CH"/>
              <a:t>AWS</a:t>
            </a:r>
            <a:r>
              <a:rPr lang="fr-CH"/>
              <a:t> pour déployer le cluster.</a:t>
            </a:r>
            <a:endParaRPr/>
          </a:p>
          <a:p>
            <a:pPr indent="-50800" lvl="0" marL="228600" rtl="0" algn="l">
              <a:lnSpc>
                <a:spcPct val="90000"/>
              </a:lnSpc>
              <a:spcBef>
                <a:spcPts val="1000"/>
              </a:spcBef>
              <a:spcAft>
                <a:spcPts val="0"/>
              </a:spcAft>
              <a:buClr>
                <a:schemeClr val="dk1"/>
              </a:buClr>
              <a:buSzPts val="2800"/>
              <a:buNone/>
            </a:pPr>
            <a:r>
              <a:t/>
            </a:r>
            <a:endParaRPr/>
          </a:p>
        </p:txBody>
      </p:sp>
      <p:sp>
        <p:nvSpPr>
          <p:cNvPr id="247" name="Google Shape;247;p3"/>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fr-CH"/>
              <a:t>Infrastructure</a:t>
            </a:r>
            <a:endParaRPr/>
          </a:p>
        </p:txBody>
      </p:sp>
      <p:sp>
        <p:nvSpPr>
          <p:cNvPr id="253" name="Google Shape;25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fr-CH"/>
              <a:t>2 AWS EMR clusters</a:t>
            </a:r>
            <a:endParaRPr/>
          </a:p>
          <a:p>
            <a:pPr indent="-228600" lvl="1" marL="685800" rtl="0" algn="l">
              <a:lnSpc>
                <a:spcPct val="90000"/>
              </a:lnSpc>
              <a:spcBef>
                <a:spcPts val="500"/>
              </a:spcBef>
              <a:spcAft>
                <a:spcPts val="0"/>
              </a:spcAft>
              <a:buClr>
                <a:schemeClr val="dk1"/>
              </a:buClr>
              <a:buSzPts val="2400"/>
              <a:buChar char="•"/>
            </a:pPr>
            <a:r>
              <a:rPr lang="fr-CH"/>
              <a:t>1 with Cassandra instantiated through Docker</a:t>
            </a:r>
            <a:endParaRPr/>
          </a:p>
          <a:p>
            <a:pPr indent="-228600" lvl="1" marL="685800" rtl="0" algn="l">
              <a:lnSpc>
                <a:spcPct val="90000"/>
              </a:lnSpc>
              <a:spcBef>
                <a:spcPts val="500"/>
              </a:spcBef>
              <a:spcAft>
                <a:spcPts val="0"/>
              </a:spcAft>
              <a:buClr>
                <a:schemeClr val="dk1"/>
              </a:buClr>
              <a:buSzPts val="2400"/>
              <a:buChar char="•"/>
            </a:pPr>
            <a:r>
              <a:rPr lang="fr-CH"/>
              <a:t>1 configured with Spark</a:t>
            </a:r>
            <a:endParaRPr/>
          </a:p>
          <a:p>
            <a:pPr indent="-228600" lvl="0" marL="228600" rtl="0" algn="l">
              <a:lnSpc>
                <a:spcPct val="90000"/>
              </a:lnSpc>
              <a:spcBef>
                <a:spcPts val="1000"/>
              </a:spcBef>
              <a:spcAft>
                <a:spcPts val="0"/>
              </a:spcAft>
              <a:buClr>
                <a:schemeClr val="dk1"/>
              </a:buClr>
              <a:buSzPts val="2800"/>
              <a:buChar char="•"/>
            </a:pPr>
            <a:r>
              <a:rPr lang="fr-CH"/>
              <a:t>Overall deployment configuration using AWS CLI and Ansible</a:t>
            </a:r>
            <a:endParaRPr/>
          </a:p>
        </p:txBody>
      </p:sp>
      <p:sp>
        <p:nvSpPr>
          <p:cNvPr id="254" name="Google Shape;254;p4"/>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g6df3548648_0_27"/>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fr-CH"/>
              <a:t>Clusters</a:t>
            </a:r>
            <a:endParaRPr/>
          </a:p>
        </p:txBody>
      </p:sp>
      <p:sp>
        <p:nvSpPr>
          <p:cNvPr id="260" name="Google Shape;260;g6df3548648_0_27"/>
          <p:cNvSpPr txBox="1"/>
          <p:nvPr>
            <p:ph idx="1" type="body"/>
          </p:nvPr>
        </p:nvSpPr>
        <p:spPr>
          <a:xfrm>
            <a:off x="838200" y="1536750"/>
            <a:ext cx="10515600" cy="4640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fr-CH" sz="3600"/>
              <a:t>Spark</a:t>
            </a:r>
            <a:endParaRPr sz="3600"/>
          </a:p>
          <a:p>
            <a:pPr indent="-342900" lvl="0" marL="457200" rtl="0" algn="l">
              <a:spcBef>
                <a:spcPts val="1000"/>
              </a:spcBef>
              <a:spcAft>
                <a:spcPts val="0"/>
              </a:spcAft>
              <a:buSzPts val="1800"/>
              <a:buChar char="•"/>
            </a:pPr>
            <a:r>
              <a:rPr lang="fr-CH"/>
              <a:t>AWS EMR avec Spark 2.4.4</a:t>
            </a:r>
            <a:endParaRPr/>
          </a:p>
          <a:p>
            <a:pPr indent="-342900" lvl="0" marL="457200" rtl="0" algn="l">
              <a:spcBef>
                <a:spcPts val="0"/>
              </a:spcBef>
              <a:spcAft>
                <a:spcPts val="0"/>
              </a:spcAft>
              <a:buSzPts val="1800"/>
              <a:buChar char="•"/>
            </a:pPr>
            <a:r>
              <a:rPr lang="fr-CH"/>
              <a:t>1 master, 5 workers m5.xlarge</a:t>
            </a:r>
            <a:endParaRPr/>
          </a:p>
          <a:p>
            <a:pPr indent="-342900" lvl="0" marL="457200" rtl="0" algn="l">
              <a:spcBef>
                <a:spcPts val="0"/>
              </a:spcBef>
              <a:spcAft>
                <a:spcPts val="0"/>
              </a:spcAft>
              <a:buSzPts val="1800"/>
              <a:buChar char="•"/>
            </a:pPr>
            <a:r>
              <a:rPr lang="fr-CH"/>
              <a:t>Pas de données stockées sur ce cluster</a:t>
            </a:r>
            <a:endParaRPr/>
          </a:p>
          <a:p>
            <a:pPr indent="0" lvl="0" marL="457200" rtl="0" algn="l">
              <a:spcBef>
                <a:spcPts val="1000"/>
              </a:spcBef>
              <a:spcAft>
                <a:spcPts val="0"/>
              </a:spcAft>
              <a:buNone/>
            </a:pPr>
            <a:r>
              <a:t/>
            </a:r>
            <a:endParaRPr/>
          </a:p>
          <a:p>
            <a:pPr indent="0" lvl="0" marL="0" rtl="0" algn="l">
              <a:spcBef>
                <a:spcPts val="1000"/>
              </a:spcBef>
              <a:spcAft>
                <a:spcPts val="0"/>
              </a:spcAft>
              <a:buNone/>
            </a:pPr>
            <a:r>
              <a:rPr lang="fr-CH" sz="3600"/>
              <a:t>Cassandra</a:t>
            </a:r>
            <a:endParaRPr sz="3600"/>
          </a:p>
          <a:p>
            <a:pPr indent="-342900" lvl="0" marL="457200" rtl="0" algn="l">
              <a:spcBef>
                <a:spcPts val="1000"/>
              </a:spcBef>
              <a:spcAft>
                <a:spcPts val="0"/>
              </a:spcAft>
              <a:buSzPts val="1800"/>
              <a:buChar char="•"/>
            </a:pPr>
            <a:r>
              <a:rPr lang="fr-CH"/>
              <a:t>Basé sur un cluster EMR (sans Spark)</a:t>
            </a:r>
            <a:endParaRPr/>
          </a:p>
          <a:p>
            <a:pPr indent="-342900" lvl="0" marL="457200" rtl="0" algn="l">
              <a:spcBef>
                <a:spcPts val="0"/>
              </a:spcBef>
              <a:spcAft>
                <a:spcPts val="0"/>
              </a:spcAft>
              <a:buSzPts val="1800"/>
              <a:buChar char="•"/>
            </a:pPr>
            <a:r>
              <a:rPr lang="fr-CH"/>
              <a:t>Insertion de dockers avec Cassandra</a:t>
            </a:r>
            <a:endParaRPr/>
          </a:p>
          <a:p>
            <a:pPr indent="-342900" lvl="0" marL="457200" rtl="0" algn="l">
              <a:spcBef>
                <a:spcPts val="0"/>
              </a:spcBef>
              <a:spcAft>
                <a:spcPts val="0"/>
              </a:spcAft>
              <a:buSzPts val="1800"/>
              <a:buChar char="•"/>
            </a:pPr>
            <a:r>
              <a:rPr lang="fr-CH"/>
              <a:t>3 noeuds</a:t>
            </a:r>
            <a:endParaRPr/>
          </a:p>
          <a:p>
            <a:pPr indent="0" lvl="0" marL="0" rtl="0" algn="l">
              <a:spcBef>
                <a:spcPts val="1000"/>
              </a:spcBef>
              <a:spcAft>
                <a:spcPts val="0"/>
              </a:spcAft>
              <a:buNone/>
            </a:pPr>
            <a:r>
              <a:t/>
            </a:r>
            <a:endParaRPr/>
          </a:p>
        </p:txBody>
      </p:sp>
      <p:sp>
        <p:nvSpPr>
          <p:cNvPr id="261" name="Google Shape;261;g6df3548648_0_27"/>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6"/>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fr-CH"/>
              <a:t>Stockage S3</a:t>
            </a:r>
            <a:endParaRPr/>
          </a:p>
        </p:txBody>
      </p:sp>
      <p:sp>
        <p:nvSpPr>
          <p:cNvPr id="267" name="Google Shape;267;p6"/>
          <p:cNvSpPr txBox="1"/>
          <p:nvPr>
            <p:ph idx="1" type="body"/>
          </p:nvPr>
        </p:nvSpPr>
        <p:spPr>
          <a:xfrm>
            <a:off x="838200" y="1596275"/>
            <a:ext cx="10515600" cy="34038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fr-CH"/>
              <a:t>Programme ETL compilé (.jar)</a:t>
            </a:r>
            <a:endParaRPr/>
          </a:p>
          <a:p>
            <a:pPr indent="-342900" lvl="0" marL="457200" rtl="0" algn="l">
              <a:spcBef>
                <a:spcPts val="0"/>
              </a:spcBef>
              <a:spcAft>
                <a:spcPts val="0"/>
              </a:spcAft>
              <a:buSzPts val="1800"/>
              <a:buChar char="•"/>
            </a:pPr>
            <a:r>
              <a:rPr lang="fr-CH"/>
              <a:t>Données extraites de GDELT (.csv.gz)</a:t>
            </a:r>
            <a:endParaRPr/>
          </a:p>
          <a:p>
            <a:pPr indent="-342900" lvl="0" marL="457200" rtl="0" algn="l">
              <a:spcBef>
                <a:spcPts val="0"/>
              </a:spcBef>
              <a:spcAft>
                <a:spcPts val="0"/>
              </a:spcAft>
              <a:buSzPts val="1800"/>
              <a:buChar char="•"/>
            </a:pPr>
            <a:r>
              <a:rPr lang="fr-CH"/>
              <a:t>Logs des Clusters Spark</a:t>
            </a:r>
            <a:endParaRPr/>
          </a:p>
          <a:p>
            <a:pPr indent="-342900" lvl="1" marL="914400" rtl="0" algn="l">
              <a:spcBef>
                <a:spcPts val="0"/>
              </a:spcBef>
              <a:spcAft>
                <a:spcPts val="0"/>
              </a:spcAft>
              <a:buSzPts val="1800"/>
              <a:buChar char="•"/>
            </a:pPr>
            <a:r>
              <a:rPr lang="fr-CH"/>
              <a:t>Jobs</a:t>
            </a:r>
            <a:endParaRPr/>
          </a:p>
          <a:p>
            <a:pPr indent="-342900" lvl="0" marL="457200" rtl="0" algn="l">
              <a:spcBef>
                <a:spcPts val="0"/>
              </a:spcBef>
              <a:spcAft>
                <a:spcPts val="0"/>
              </a:spcAft>
              <a:buSzPts val="1800"/>
              <a:buChar char="•"/>
            </a:pPr>
            <a:r>
              <a:rPr lang="fr-CH"/>
              <a:t>Données de debug en sortie des ETL (.csv)</a:t>
            </a:r>
            <a:endParaRPr/>
          </a:p>
          <a:p>
            <a:pPr indent="-342900" lvl="1" marL="914400" rtl="0" algn="l">
              <a:spcBef>
                <a:spcPts val="0"/>
              </a:spcBef>
              <a:spcAft>
                <a:spcPts val="0"/>
              </a:spcAft>
              <a:buSzPts val="1800"/>
              <a:buChar char="•"/>
            </a:pPr>
            <a:r>
              <a:rPr lang="fr-CH"/>
              <a:t>Remplace l’insertion dans Cassandra</a:t>
            </a:r>
            <a:endParaRPr/>
          </a:p>
        </p:txBody>
      </p:sp>
      <p:sp>
        <p:nvSpPr>
          <p:cNvPr id="268" name="Google Shape;268;p6"/>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7"/>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fr-CH"/>
              <a:t>Requête</a:t>
            </a:r>
            <a:r>
              <a:rPr lang="fr-CH"/>
              <a:t> A</a:t>
            </a:r>
            <a:endParaRPr/>
          </a:p>
        </p:txBody>
      </p:sp>
      <p:sp>
        <p:nvSpPr>
          <p:cNvPr id="274" name="Google Shape;274;p7"/>
          <p:cNvSpPr txBox="1"/>
          <p:nvPr>
            <p:ph idx="1" type="body"/>
          </p:nvPr>
        </p:nvSpPr>
        <p:spPr>
          <a:xfrm>
            <a:off x="838200" y="1561850"/>
            <a:ext cx="10515600" cy="4351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fr-CH"/>
              <a:t>Jointure entre Event et Mention pour extraire le langage de l’évènement</a:t>
            </a:r>
            <a:endParaRPr/>
          </a:p>
          <a:p>
            <a:pPr indent="-342900" lvl="1" marL="914400" rtl="0" algn="l">
              <a:spcBef>
                <a:spcPts val="0"/>
              </a:spcBef>
              <a:spcAft>
                <a:spcPts val="0"/>
              </a:spcAft>
              <a:buSzPts val="1800"/>
              <a:buChar char="○"/>
            </a:pPr>
            <a:r>
              <a:rPr lang="fr-CH"/>
              <a:t>La mention sélectionnée est celle avec la plus haute confidence</a:t>
            </a:r>
            <a:endParaRPr/>
          </a:p>
          <a:p>
            <a:pPr indent="-342900" lvl="1" marL="914400" rtl="0" algn="l">
              <a:spcBef>
                <a:spcPts val="0"/>
              </a:spcBef>
              <a:spcAft>
                <a:spcPts val="0"/>
              </a:spcAft>
              <a:buSzPts val="1800"/>
              <a:buChar char="○"/>
            </a:pPr>
            <a:r>
              <a:rPr lang="fr-CH"/>
              <a:t>Le calcul se fait en prenant l’enregistrement de rang 1 sur une Query Window dans Spark</a:t>
            </a:r>
            <a:endParaRPr/>
          </a:p>
          <a:p>
            <a:pPr indent="-342900" lvl="1" marL="914400" rtl="0" algn="l">
              <a:spcBef>
                <a:spcPts val="0"/>
              </a:spcBef>
              <a:spcAft>
                <a:spcPts val="0"/>
              </a:spcAft>
              <a:buSzPts val="1800"/>
              <a:buChar char="○"/>
            </a:pPr>
            <a:r>
              <a:rPr lang="fr-CH"/>
              <a:t>Note : la majorité des évènements n’ont pas de langage associé (= langage anglais)</a:t>
            </a:r>
            <a:endParaRPr/>
          </a:p>
          <a:p>
            <a:pPr indent="-342900" lvl="0" marL="457200" rtl="0" algn="l">
              <a:spcBef>
                <a:spcPts val="0"/>
              </a:spcBef>
              <a:spcAft>
                <a:spcPts val="0"/>
              </a:spcAft>
              <a:buSzPts val="1800"/>
              <a:buChar char="●"/>
            </a:pPr>
            <a:r>
              <a:rPr lang="fr-CH"/>
              <a:t>Groupement par jour  &amp; pays &amp; language</a:t>
            </a:r>
            <a:endParaRPr/>
          </a:p>
          <a:p>
            <a:pPr indent="0" lvl="0" marL="0" rtl="0" algn="l">
              <a:spcBef>
                <a:spcPts val="1000"/>
              </a:spcBef>
              <a:spcAft>
                <a:spcPts val="0"/>
              </a:spcAft>
              <a:buNone/>
            </a:pPr>
            <a:r>
              <a:t/>
            </a:r>
            <a:endParaRPr sz="1200"/>
          </a:p>
          <a:p>
            <a:pPr indent="-342900" lvl="0" marL="457200" rtl="0" algn="l">
              <a:spcBef>
                <a:spcPts val="1000"/>
              </a:spcBef>
              <a:spcAft>
                <a:spcPts val="0"/>
              </a:spcAft>
              <a:buSzPts val="1800"/>
              <a:buChar char="●"/>
            </a:pPr>
            <a:r>
              <a:rPr lang="fr-CH"/>
              <a:t>Bug : la langue n’est pas insérée dans Cassandra, mais la requête a été validée hors Cassandra</a:t>
            </a:r>
            <a:endParaRPr/>
          </a:p>
          <a:p>
            <a:pPr indent="-342900" lvl="0" marL="457200" rtl="0" algn="l">
              <a:spcBef>
                <a:spcPts val="0"/>
              </a:spcBef>
              <a:spcAft>
                <a:spcPts val="0"/>
              </a:spcAft>
              <a:buSzPts val="1800"/>
              <a:buChar char="●"/>
            </a:pPr>
            <a:r>
              <a:rPr lang="fr-CH"/>
              <a:t>Total : 65k enregistrements (6 mois de données), exécution en 7 min</a:t>
            </a:r>
            <a:endParaRPr/>
          </a:p>
        </p:txBody>
      </p:sp>
      <p:sp>
        <p:nvSpPr>
          <p:cNvPr id="275" name="Google Shape;275;p7"/>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g6df3548648_0_2"/>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fr-CH"/>
              <a:t>Requête</a:t>
            </a:r>
            <a:r>
              <a:rPr lang="fr-CH"/>
              <a:t> B</a:t>
            </a:r>
            <a:endParaRPr/>
          </a:p>
        </p:txBody>
      </p:sp>
      <p:sp>
        <p:nvSpPr>
          <p:cNvPr id="281" name="Google Shape;281;g6df3548648_0_2"/>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
        <p:nvSpPr>
          <p:cNvPr id="282" name="Google Shape;282;g6df3548648_0_2"/>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g6df3548648_0_7"/>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fr-CH"/>
              <a:t>Requête</a:t>
            </a:r>
            <a:r>
              <a:rPr lang="fr-CH"/>
              <a:t> C</a:t>
            </a:r>
            <a:endParaRPr/>
          </a:p>
        </p:txBody>
      </p:sp>
      <p:sp>
        <p:nvSpPr>
          <p:cNvPr id="288" name="Google Shape;288;g6df3548648_0_7"/>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
        <p:nvSpPr>
          <p:cNvPr id="289" name="Google Shape;289;g6df3548648_0_7"/>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g6e0cf409b1_3_1"/>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fr-CH"/>
              <a:t>Sommaire</a:t>
            </a:r>
            <a:endParaRPr b="1"/>
          </a:p>
        </p:txBody>
      </p:sp>
      <p:sp>
        <p:nvSpPr>
          <p:cNvPr id="94" name="Google Shape;94;g6e0cf409b1_3_1"/>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419100" lvl="0" marL="457200" rtl="0" algn="l">
              <a:spcBef>
                <a:spcPts val="1000"/>
              </a:spcBef>
              <a:spcAft>
                <a:spcPts val="0"/>
              </a:spcAft>
              <a:buSzPts val="3000"/>
              <a:buAutoNum type="arabicPeriod"/>
            </a:pPr>
            <a:r>
              <a:rPr lang="fr-CH" sz="3000"/>
              <a:t>Présentation du projet</a:t>
            </a:r>
            <a:endParaRPr sz="3000"/>
          </a:p>
          <a:p>
            <a:pPr indent="-419100" lvl="1" marL="914400" rtl="0" algn="l">
              <a:spcBef>
                <a:spcPts val="0"/>
              </a:spcBef>
              <a:spcAft>
                <a:spcPts val="0"/>
              </a:spcAft>
              <a:buSzPts val="3000"/>
              <a:buChar char="•"/>
            </a:pPr>
            <a:r>
              <a:rPr lang="fr-CH" sz="3000"/>
              <a:t>Démarche</a:t>
            </a:r>
            <a:endParaRPr sz="3000"/>
          </a:p>
          <a:p>
            <a:pPr indent="-419100" lvl="1" marL="914400" rtl="0" algn="l">
              <a:spcBef>
                <a:spcPts val="0"/>
              </a:spcBef>
              <a:spcAft>
                <a:spcPts val="0"/>
              </a:spcAft>
              <a:buSzPts val="3000"/>
              <a:buChar char="•"/>
            </a:pPr>
            <a:r>
              <a:rPr lang="fr-CH" sz="3000"/>
              <a:t>Enjeux du projet</a:t>
            </a:r>
            <a:endParaRPr sz="3000"/>
          </a:p>
          <a:p>
            <a:pPr indent="-419100" lvl="0" marL="457200" rtl="0" algn="l">
              <a:spcBef>
                <a:spcPts val="0"/>
              </a:spcBef>
              <a:spcAft>
                <a:spcPts val="0"/>
              </a:spcAft>
              <a:buSzPts val="3000"/>
              <a:buAutoNum type="arabicPeriod"/>
            </a:pPr>
            <a:r>
              <a:rPr lang="fr-CH" sz="3000"/>
              <a:t>Architecture retenue</a:t>
            </a:r>
            <a:endParaRPr sz="3000"/>
          </a:p>
          <a:p>
            <a:pPr indent="-419100" lvl="0" marL="457200" rtl="0" algn="l">
              <a:spcBef>
                <a:spcPts val="0"/>
              </a:spcBef>
              <a:spcAft>
                <a:spcPts val="0"/>
              </a:spcAft>
              <a:buSzPts val="3000"/>
              <a:buAutoNum type="arabicPeriod"/>
            </a:pPr>
            <a:r>
              <a:rPr lang="fr-CH" sz="3000"/>
              <a:t>Résultats obtenus - </a:t>
            </a:r>
            <a:r>
              <a:rPr i="1" lang="fr-CH" sz="3000"/>
              <a:t>data visualisation</a:t>
            </a:r>
            <a:endParaRPr i="1" sz="3000"/>
          </a:p>
          <a:p>
            <a:pPr indent="-419100" lvl="0" marL="457200" rtl="0" algn="l">
              <a:spcBef>
                <a:spcPts val="0"/>
              </a:spcBef>
              <a:spcAft>
                <a:spcPts val="0"/>
              </a:spcAft>
              <a:buSzPts val="3000"/>
              <a:buAutoNum type="arabicPeriod"/>
            </a:pPr>
            <a:r>
              <a:rPr lang="fr-CH" sz="3000"/>
              <a:t>Retour sur le projet - a</a:t>
            </a:r>
            <a:r>
              <a:rPr lang="fr-CH" sz="3000"/>
              <a:t>xes d’amélioration proposés</a:t>
            </a:r>
            <a:endParaRPr sz="3000"/>
          </a:p>
        </p:txBody>
      </p:sp>
      <p:sp>
        <p:nvSpPr>
          <p:cNvPr id="95" name="Google Shape;95;g6e0cf409b1_3_1"/>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g6df3548648_0_12"/>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fr-CH"/>
              <a:t>Requête</a:t>
            </a:r>
            <a:r>
              <a:rPr lang="fr-CH"/>
              <a:t> D</a:t>
            </a:r>
            <a:endParaRPr/>
          </a:p>
        </p:txBody>
      </p:sp>
      <p:sp>
        <p:nvSpPr>
          <p:cNvPr id="295" name="Google Shape;295;g6df3548648_0_12"/>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fr-CH"/>
              <a:t>Utilisation de la table GKG </a:t>
            </a:r>
            <a:endParaRPr/>
          </a:p>
          <a:p>
            <a:pPr indent="-342900" lvl="1" marL="914400" rtl="0" algn="l">
              <a:spcBef>
                <a:spcPts val="0"/>
              </a:spcBef>
              <a:spcAft>
                <a:spcPts val="0"/>
              </a:spcAft>
              <a:buSzPts val="1800"/>
              <a:buChar char="○"/>
            </a:pPr>
            <a:r>
              <a:rPr lang="fr-CH"/>
              <a:t>Pays dans V2locations  </a:t>
            </a:r>
            <a:endParaRPr/>
          </a:p>
          <a:p>
            <a:pPr indent="-342900" lvl="1" marL="914400" rtl="0" algn="l">
              <a:spcBef>
                <a:spcPts val="0"/>
              </a:spcBef>
              <a:spcAft>
                <a:spcPts val="0"/>
              </a:spcAft>
              <a:buSzPts val="1800"/>
              <a:buChar char="○"/>
            </a:pPr>
            <a:r>
              <a:rPr lang="fr-CH"/>
              <a:t>ton dans V2Tone</a:t>
            </a:r>
            <a:endParaRPr/>
          </a:p>
          <a:p>
            <a:pPr indent="-342900" lvl="1" marL="914400" rtl="0" algn="l">
              <a:spcBef>
                <a:spcPts val="0"/>
              </a:spcBef>
              <a:spcAft>
                <a:spcPts val="0"/>
              </a:spcAft>
              <a:buSzPts val="1800"/>
              <a:buChar char="○"/>
            </a:pPr>
            <a:r>
              <a:rPr lang="fr-CH"/>
              <a:t>date dans DATE</a:t>
            </a:r>
            <a:endParaRPr/>
          </a:p>
          <a:p>
            <a:pPr indent="0" lvl="0" marL="914400" rtl="0" algn="l">
              <a:spcBef>
                <a:spcPts val="1000"/>
              </a:spcBef>
              <a:spcAft>
                <a:spcPts val="0"/>
              </a:spcAft>
              <a:buNone/>
            </a:pPr>
            <a:r>
              <a:t/>
            </a:r>
            <a:endParaRPr/>
          </a:p>
          <a:p>
            <a:pPr indent="-342900" lvl="0" marL="457200" rtl="0" algn="l">
              <a:spcBef>
                <a:spcPts val="1000"/>
              </a:spcBef>
              <a:spcAft>
                <a:spcPts val="0"/>
              </a:spcAft>
              <a:buSzPts val="1800"/>
              <a:buChar char="●"/>
            </a:pPr>
            <a:r>
              <a:rPr lang="fr-CH"/>
              <a:t>Création</a:t>
            </a:r>
            <a:r>
              <a:rPr lang="fr-CH"/>
              <a:t> de toutes les paires (pays1, pays2) par EVENTID </a:t>
            </a:r>
            <a:endParaRPr/>
          </a:p>
          <a:p>
            <a:pPr indent="-342900" lvl="1" marL="914400" rtl="0" algn="l">
              <a:spcBef>
                <a:spcPts val="0"/>
              </a:spcBef>
              <a:spcAft>
                <a:spcPts val="0"/>
              </a:spcAft>
              <a:buSzPts val="1800"/>
              <a:buChar char="○"/>
            </a:pPr>
            <a:r>
              <a:rPr lang="fr-CH"/>
              <a:t>Avec pays1 &lt; pays2 </a:t>
            </a:r>
            <a:endParaRPr/>
          </a:p>
          <a:p>
            <a:pPr indent="0" lvl="0" marL="914400" rtl="0" algn="l">
              <a:spcBef>
                <a:spcPts val="1000"/>
              </a:spcBef>
              <a:spcAft>
                <a:spcPts val="0"/>
              </a:spcAft>
              <a:buNone/>
            </a:pPr>
            <a:r>
              <a:t/>
            </a:r>
            <a:endParaRPr/>
          </a:p>
          <a:p>
            <a:pPr indent="-342900" lvl="0" marL="457200" rtl="0" algn="l">
              <a:spcBef>
                <a:spcPts val="1000"/>
              </a:spcBef>
              <a:spcAft>
                <a:spcPts val="0"/>
              </a:spcAft>
              <a:buSzPts val="1800"/>
              <a:buChar char="●"/>
            </a:pPr>
            <a:r>
              <a:rPr lang="fr-CH"/>
              <a:t>GROUPBY DATE (ex: 20191510)</a:t>
            </a:r>
            <a:endParaRPr/>
          </a:p>
        </p:txBody>
      </p:sp>
      <p:sp>
        <p:nvSpPr>
          <p:cNvPr id="296" name="Google Shape;296;g6df3548648_0_12"/>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g6df3548648_0_17"/>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fr-CH"/>
              <a:t>Implementation - overview</a:t>
            </a:r>
            <a:endParaRPr/>
          </a:p>
        </p:txBody>
      </p:sp>
      <p:sp>
        <p:nvSpPr>
          <p:cNvPr id="302" name="Google Shape;302;g6df3548648_0_17"/>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fr-CH"/>
              <a:t>5 ETL programs</a:t>
            </a:r>
            <a:endParaRPr/>
          </a:p>
          <a:p>
            <a:pPr indent="-342900" lvl="1" marL="914400" rtl="0" algn="l">
              <a:spcBef>
                <a:spcPts val="0"/>
              </a:spcBef>
              <a:spcAft>
                <a:spcPts val="0"/>
              </a:spcAft>
              <a:buSzPts val="1800"/>
              <a:buChar char="•"/>
            </a:pPr>
            <a:r>
              <a:rPr lang="fr-CH"/>
              <a:t>1 Download from GDELT.org to S3 (.csv.gz)</a:t>
            </a:r>
            <a:endParaRPr/>
          </a:p>
          <a:p>
            <a:pPr indent="-342900" lvl="1" marL="914400" rtl="0" algn="l">
              <a:spcBef>
                <a:spcPts val="0"/>
              </a:spcBef>
              <a:spcAft>
                <a:spcPts val="0"/>
              </a:spcAft>
              <a:buSzPts val="1800"/>
              <a:buChar char="•"/>
            </a:pPr>
            <a:r>
              <a:rPr lang="fr-CH"/>
              <a:t>4 Queries from S3 (.csv.gz) to Cassandra</a:t>
            </a:r>
            <a:endParaRPr/>
          </a:p>
          <a:p>
            <a:pPr indent="-342900" lvl="0" marL="457200" rtl="0" algn="l">
              <a:spcBef>
                <a:spcPts val="0"/>
              </a:spcBef>
              <a:spcAft>
                <a:spcPts val="0"/>
              </a:spcAft>
              <a:buSzPts val="1800"/>
              <a:buChar char="•"/>
            </a:pPr>
            <a:r>
              <a:rPr lang="fr-CH"/>
              <a:t>Presentation of the data by querying from Cassandra into Jupyter</a:t>
            </a:r>
            <a:endParaRPr/>
          </a:p>
        </p:txBody>
      </p:sp>
      <p:sp>
        <p:nvSpPr>
          <p:cNvPr id="303" name="Google Shape;303;g6df3548648_0_17"/>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g6df3548648_0_4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fr-CH"/>
              <a:t>Implementation -  details</a:t>
            </a:r>
            <a:endParaRPr/>
          </a:p>
        </p:txBody>
      </p:sp>
      <p:sp>
        <p:nvSpPr>
          <p:cNvPr id="309" name="Google Shape;309;g6df3548648_0_40"/>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fr-CH"/>
              <a:t>No tmp files on the workers</a:t>
            </a:r>
            <a:endParaRPr/>
          </a:p>
          <a:p>
            <a:pPr indent="-342900" lvl="1" marL="914400" rtl="0" algn="l">
              <a:spcBef>
                <a:spcPts val="0"/>
              </a:spcBef>
              <a:spcAft>
                <a:spcPts val="0"/>
              </a:spcAft>
              <a:buSzPts val="1800"/>
              <a:buChar char="•"/>
            </a:pPr>
            <a:r>
              <a:rPr lang="fr-CH"/>
              <a:t>Using direct streams from HTTP to S3</a:t>
            </a:r>
            <a:endParaRPr/>
          </a:p>
          <a:p>
            <a:pPr indent="-342900" lvl="0" marL="457200" rtl="0" algn="l">
              <a:spcBef>
                <a:spcPts val="0"/>
              </a:spcBef>
              <a:spcAft>
                <a:spcPts val="0"/>
              </a:spcAft>
              <a:buSzPts val="1800"/>
              <a:buChar char="•"/>
            </a:pPr>
            <a:r>
              <a:rPr lang="fr-CH"/>
              <a:t>Debug en logging</a:t>
            </a:r>
            <a:endParaRPr/>
          </a:p>
          <a:p>
            <a:pPr indent="-342900" lvl="1" marL="914400" rtl="0" algn="l">
              <a:spcBef>
                <a:spcPts val="0"/>
              </a:spcBef>
              <a:spcAft>
                <a:spcPts val="0"/>
              </a:spcAft>
              <a:buSzPts val="1800"/>
              <a:buChar char="•"/>
            </a:pPr>
            <a:r>
              <a:rPr lang="fr-CH"/>
              <a:t>Logging on the EMR master through Log4j</a:t>
            </a:r>
            <a:endParaRPr/>
          </a:p>
          <a:p>
            <a:pPr indent="-342900" lvl="1" marL="914400" rtl="0" algn="l">
              <a:spcBef>
                <a:spcPts val="0"/>
              </a:spcBef>
              <a:spcAft>
                <a:spcPts val="0"/>
              </a:spcAft>
              <a:buSzPts val="1800"/>
              <a:buChar char="•"/>
            </a:pPr>
            <a:r>
              <a:rPr lang="fr-CH"/>
              <a:t>Insertion of try-catch around the program to force logging</a:t>
            </a:r>
            <a:endParaRPr/>
          </a:p>
          <a:p>
            <a:pPr indent="-342900" lvl="0" marL="457200" rtl="0" algn="l">
              <a:spcBef>
                <a:spcPts val="0"/>
              </a:spcBef>
              <a:spcAft>
                <a:spcPts val="0"/>
              </a:spcAft>
              <a:buSzPts val="1800"/>
              <a:buChar char="•"/>
            </a:pPr>
            <a:r>
              <a:rPr lang="fr-CH"/>
              <a:t>Jupyter installed on the Spark Master</a:t>
            </a:r>
            <a:endParaRPr/>
          </a:p>
          <a:p>
            <a:pPr indent="-342900" lvl="1" marL="914400" rtl="0" algn="l">
              <a:spcBef>
                <a:spcPts val="0"/>
              </a:spcBef>
              <a:spcAft>
                <a:spcPts val="0"/>
              </a:spcAft>
              <a:buSzPts val="1800"/>
              <a:buChar char="•"/>
            </a:pPr>
            <a:r>
              <a:rPr lang="fr-CH"/>
              <a:t>Port 10000</a:t>
            </a:r>
            <a:endParaRPr/>
          </a:p>
          <a:p>
            <a:pPr indent="-342900" lvl="0" marL="457200" rtl="0" algn="l">
              <a:spcBef>
                <a:spcPts val="0"/>
              </a:spcBef>
              <a:spcAft>
                <a:spcPts val="0"/>
              </a:spcAft>
              <a:buSzPts val="1800"/>
              <a:buChar char="•"/>
            </a:pPr>
            <a:r>
              <a:rPr lang="fr-CH"/>
              <a:t>Security</a:t>
            </a:r>
            <a:endParaRPr/>
          </a:p>
          <a:p>
            <a:pPr indent="-342900" lvl="1" marL="914400" rtl="0" algn="l">
              <a:spcBef>
                <a:spcPts val="0"/>
              </a:spcBef>
              <a:spcAft>
                <a:spcPts val="0"/>
              </a:spcAft>
              <a:buSzPts val="1800"/>
              <a:buChar char="•"/>
            </a:pPr>
            <a:r>
              <a:rPr lang="fr-CH"/>
              <a:t>EMR &amp; EC2 private network</a:t>
            </a:r>
            <a:endParaRPr/>
          </a:p>
          <a:p>
            <a:pPr indent="-342900" lvl="1" marL="914400" rtl="0" algn="l">
              <a:spcBef>
                <a:spcPts val="0"/>
              </a:spcBef>
              <a:spcAft>
                <a:spcPts val="0"/>
              </a:spcAft>
              <a:buSzPts val="1800"/>
              <a:buChar char="•"/>
            </a:pPr>
            <a:r>
              <a:rPr lang="fr-CH"/>
              <a:t>Connection to the S3 bucket allowed by ACL on EMR_EC2_DefaultRole</a:t>
            </a:r>
            <a:endParaRPr/>
          </a:p>
          <a:p>
            <a:pPr indent="-342900" lvl="1" marL="914400" rtl="0" algn="l">
              <a:spcBef>
                <a:spcPts val="0"/>
              </a:spcBef>
              <a:spcAft>
                <a:spcPts val="0"/>
              </a:spcAft>
              <a:buSzPts val="1800"/>
              <a:buChar char="•"/>
            </a:pPr>
            <a:r>
              <a:t/>
            </a:r>
            <a:endParaRPr/>
          </a:p>
        </p:txBody>
      </p:sp>
      <p:sp>
        <p:nvSpPr>
          <p:cNvPr id="310" name="Google Shape;310;g6df3548648_0_40"/>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g6df3548648_0_22"/>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fr-CH"/>
              <a:t>Development workflow</a:t>
            </a:r>
            <a:endParaRPr/>
          </a:p>
        </p:txBody>
      </p:sp>
      <p:sp>
        <p:nvSpPr>
          <p:cNvPr id="316" name="Google Shape;316;g6df3548648_0_22"/>
          <p:cNvSpPr txBox="1"/>
          <p:nvPr>
            <p:ph idx="1" type="body"/>
          </p:nvPr>
        </p:nvSpPr>
        <p:spPr>
          <a:xfrm>
            <a:off x="838200" y="1481575"/>
            <a:ext cx="10515600" cy="4351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fr-CH"/>
              <a:t>Batch program developed in Intellij</a:t>
            </a:r>
            <a:endParaRPr/>
          </a:p>
          <a:p>
            <a:pPr indent="-342900" lvl="1" marL="914400" rtl="0" algn="l">
              <a:spcBef>
                <a:spcPts val="0"/>
              </a:spcBef>
              <a:spcAft>
                <a:spcPts val="0"/>
              </a:spcAft>
              <a:buSzPts val="1800"/>
              <a:buChar char="•"/>
            </a:pPr>
            <a:r>
              <a:rPr lang="fr-CH"/>
              <a:t>Build and assembly with SBT</a:t>
            </a:r>
            <a:endParaRPr/>
          </a:p>
          <a:p>
            <a:pPr indent="-342900" lvl="0" marL="457200" rtl="0" algn="l">
              <a:spcBef>
                <a:spcPts val="0"/>
              </a:spcBef>
              <a:spcAft>
                <a:spcPts val="0"/>
              </a:spcAft>
              <a:buSzPts val="1800"/>
              <a:buChar char="•"/>
            </a:pPr>
            <a:r>
              <a:rPr lang="fr-CH"/>
              <a:t>Deployment with AWS2 CLI as Steps</a:t>
            </a:r>
            <a:endParaRPr/>
          </a:p>
          <a:p>
            <a:pPr indent="-342900" lvl="0" marL="457200" rtl="0" algn="l">
              <a:spcBef>
                <a:spcPts val="0"/>
              </a:spcBef>
              <a:spcAft>
                <a:spcPts val="0"/>
              </a:spcAft>
              <a:buSzPts val="1800"/>
              <a:buChar char="•"/>
            </a:pPr>
            <a:r>
              <a:rPr lang="fr-CH"/>
              <a:t>Different options</a:t>
            </a:r>
            <a:endParaRPr/>
          </a:p>
          <a:p>
            <a:pPr indent="-342900" lvl="1" marL="914400" rtl="0" algn="l">
              <a:spcBef>
                <a:spcPts val="0"/>
              </a:spcBef>
              <a:spcAft>
                <a:spcPts val="0"/>
              </a:spcAft>
              <a:buSzPts val="1800"/>
              <a:buChar char="•"/>
            </a:pPr>
            <a:r>
              <a:rPr lang="fr-CH"/>
              <a:t>Local filesystem / S3 filesystem / Cassandra </a:t>
            </a:r>
            <a:endParaRPr/>
          </a:p>
          <a:p>
            <a:pPr indent="-342900" lvl="1" marL="914400" rtl="0" algn="l">
              <a:spcBef>
                <a:spcPts val="0"/>
              </a:spcBef>
              <a:spcAft>
                <a:spcPts val="0"/>
              </a:spcAft>
              <a:buSzPts val="1800"/>
              <a:buChar char="•"/>
            </a:pPr>
            <a:r>
              <a:rPr lang="fr-CH"/>
              <a:t>Local master (within IDE) / cluster run</a:t>
            </a:r>
            <a:endParaRPr/>
          </a:p>
        </p:txBody>
      </p:sp>
      <p:pic>
        <p:nvPicPr>
          <p:cNvPr id="317" name="Google Shape;317;g6df3548648_0_22"/>
          <p:cNvPicPr preferRelativeResize="0"/>
          <p:nvPr/>
        </p:nvPicPr>
        <p:blipFill>
          <a:blip r:embed="rId3">
            <a:alphaModFix/>
          </a:blip>
          <a:stretch>
            <a:fillRect/>
          </a:stretch>
        </p:blipFill>
        <p:spPr>
          <a:xfrm>
            <a:off x="4713450" y="4308575"/>
            <a:ext cx="6708901" cy="2259400"/>
          </a:xfrm>
          <a:prstGeom prst="rect">
            <a:avLst/>
          </a:prstGeom>
          <a:noFill/>
          <a:ln>
            <a:noFill/>
          </a:ln>
        </p:spPr>
      </p:pic>
      <p:sp>
        <p:nvSpPr>
          <p:cNvPr id="318" name="Google Shape;318;g6df3548648_0_22"/>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fr-CH"/>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g6e0cf409b1_1_0"/>
          <p:cNvSpPr txBox="1"/>
          <p:nvPr/>
        </p:nvSpPr>
        <p:spPr>
          <a:xfrm>
            <a:off x="251675" y="404625"/>
            <a:ext cx="10394400" cy="6987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595959"/>
              </a:buClr>
              <a:buSzPts val="2400"/>
              <a:buFont typeface="Lato"/>
              <a:buAutoNum type="romanUcPeriod"/>
            </a:pPr>
            <a:r>
              <a:rPr b="1" lang="fr-CH" sz="2400">
                <a:solidFill>
                  <a:srgbClr val="595959"/>
                </a:solidFill>
                <a:latin typeface="Lato"/>
                <a:ea typeface="Lato"/>
                <a:cs typeface="Lato"/>
                <a:sym typeface="Lato"/>
              </a:rPr>
              <a:t>Une base de données pour analyser les</a:t>
            </a:r>
            <a:r>
              <a:rPr b="1" lang="fr-CH" sz="2400">
                <a:solidFill>
                  <a:srgbClr val="595959"/>
                </a:solidFill>
                <a:latin typeface="Lato"/>
                <a:ea typeface="Lato"/>
                <a:cs typeface="Lato"/>
                <a:sym typeface="Lato"/>
              </a:rPr>
              <a:t> </a:t>
            </a:r>
            <a:r>
              <a:rPr b="1" lang="fr-CH" sz="2400">
                <a:solidFill>
                  <a:srgbClr val="595959"/>
                </a:solidFill>
                <a:latin typeface="Lato"/>
                <a:ea typeface="Lato"/>
                <a:cs typeface="Lato"/>
                <a:sym typeface="Lato"/>
              </a:rPr>
              <a:t>comportements sociétaux à travers le monde</a:t>
            </a:r>
            <a:endParaRPr b="1" sz="2400">
              <a:solidFill>
                <a:srgbClr val="595959"/>
              </a:solidFill>
              <a:latin typeface="Lato"/>
              <a:ea typeface="Lato"/>
              <a:cs typeface="Lato"/>
              <a:sym typeface="Lato"/>
            </a:endParaRPr>
          </a:p>
          <a:p>
            <a:pPr indent="-342900" lvl="1" marL="914400" rtl="0" algn="l">
              <a:spcBef>
                <a:spcPts val="0"/>
              </a:spcBef>
              <a:spcAft>
                <a:spcPts val="0"/>
              </a:spcAft>
              <a:buClr>
                <a:srgbClr val="980000"/>
              </a:buClr>
              <a:buSzPts val="1800"/>
              <a:buFont typeface="Lato"/>
              <a:buAutoNum type="alphaLcPeriod"/>
            </a:pPr>
            <a:r>
              <a:rPr lang="fr-CH" sz="1800">
                <a:solidFill>
                  <a:srgbClr val="980000"/>
                </a:solidFill>
                <a:latin typeface="Lato"/>
                <a:ea typeface="Lato"/>
                <a:cs typeface="Lato"/>
                <a:sym typeface="Lato"/>
              </a:rPr>
              <a:t>Enjeux du projet : une analyse de données massives à l’aide d’AWS</a:t>
            </a:r>
            <a:endParaRPr sz="1800">
              <a:solidFill>
                <a:srgbClr val="980000"/>
              </a:solidFill>
              <a:latin typeface="Lato"/>
              <a:ea typeface="Lato"/>
              <a:cs typeface="Lato"/>
              <a:sym typeface="Lato"/>
            </a:endParaRPr>
          </a:p>
          <a:p>
            <a:pPr indent="0" lvl="0" marL="0" rtl="0" algn="l">
              <a:spcBef>
                <a:spcPts val="0"/>
              </a:spcBef>
              <a:spcAft>
                <a:spcPts val="0"/>
              </a:spcAft>
              <a:buNone/>
            </a:pPr>
            <a:r>
              <a:t/>
            </a:r>
            <a:endParaRPr sz="1800">
              <a:solidFill>
                <a:srgbClr val="980000"/>
              </a:solidFill>
              <a:latin typeface="Lato"/>
              <a:ea typeface="Lato"/>
              <a:cs typeface="Lato"/>
              <a:sym typeface="Lato"/>
            </a:endParaRPr>
          </a:p>
          <a:p>
            <a:pPr indent="0" lvl="0" marL="0" rtl="0" algn="l">
              <a:spcBef>
                <a:spcPts val="0"/>
              </a:spcBef>
              <a:spcAft>
                <a:spcPts val="0"/>
              </a:spcAft>
              <a:buNone/>
            </a:pPr>
            <a:r>
              <a:t/>
            </a:r>
            <a:endParaRPr sz="1800">
              <a:solidFill>
                <a:srgbClr val="980000"/>
              </a:solidFill>
              <a:latin typeface="Lato"/>
              <a:ea typeface="Lato"/>
              <a:cs typeface="Lato"/>
              <a:sym typeface="Lato"/>
            </a:endParaRPr>
          </a:p>
          <a:p>
            <a:pPr indent="0" lvl="0" marL="914400" rtl="0" algn="l">
              <a:spcBef>
                <a:spcPts val="0"/>
              </a:spcBef>
              <a:spcAft>
                <a:spcPts val="0"/>
              </a:spcAft>
              <a:buNone/>
            </a:pPr>
            <a:r>
              <a:t/>
            </a:r>
            <a:endParaRPr sz="1800">
              <a:solidFill>
                <a:srgbClr val="980000"/>
              </a:solidFill>
              <a:latin typeface="Lato"/>
              <a:ea typeface="Lato"/>
              <a:cs typeface="Lato"/>
              <a:sym typeface="Lato"/>
            </a:endParaRPr>
          </a:p>
        </p:txBody>
      </p:sp>
      <p:pic>
        <p:nvPicPr>
          <p:cNvPr id="101" name="Google Shape;101;g6e0cf409b1_1_0"/>
          <p:cNvPicPr preferRelativeResize="0"/>
          <p:nvPr/>
        </p:nvPicPr>
        <p:blipFill rotWithShape="1">
          <a:blip r:embed="rId3">
            <a:alphaModFix/>
          </a:blip>
          <a:srcRect b="10670" l="14771" r="15778" t="7058"/>
          <a:stretch/>
        </p:blipFill>
        <p:spPr>
          <a:xfrm>
            <a:off x="5336038" y="2247600"/>
            <a:ext cx="1519925" cy="1944653"/>
          </a:xfrm>
          <a:prstGeom prst="rect">
            <a:avLst/>
          </a:prstGeom>
          <a:noFill/>
          <a:ln>
            <a:noFill/>
          </a:ln>
        </p:spPr>
      </p:pic>
      <p:sp>
        <p:nvSpPr>
          <p:cNvPr id="102" name="Google Shape;102;g6e0cf409b1_1_0"/>
          <p:cNvSpPr txBox="1"/>
          <p:nvPr/>
        </p:nvSpPr>
        <p:spPr>
          <a:xfrm>
            <a:off x="5664177" y="1776450"/>
            <a:ext cx="1175700" cy="61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CH" sz="2400">
                <a:latin typeface="Calibri"/>
                <a:ea typeface="Calibri"/>
                <a:cs typeface="Calibri"/>
                <a:sym typeface="Calibri"/>
              </a:rPr>
              <a:t>GDELT</a:t>
            </a:r>
            <a:endParaRPr sz="2400">
              <a:latin typeface="Calibri"/>
              <a:ea typeface="Calibri"/>
              <a:cs typeface="Calibri"/>
              <a:sym typeface="Calibri"/>
            </a:endParaRPr>
          </a:p>
        </p:txBody>
      </p:sp>
      <p:cxnSp>
        <p:nvCxnSpPr>
          <p:cNvPr id="103" name="Google Shape;103;g6e0cf409b1_1_0"/>
          <p:cNvCxnSpPr>
            <a:stCxn id="101" idx="1"/>
          </p:cNvCxnSpPr>
          <p:nvPr/>
        </p:nvCxnSpPr>
        <p:spPr>
          <a:xfrm flipH="1">
            <a:off x="3069238" y="3219927"/>
            <a:ext cx="2266800" cy="1648500"/>
          </a:xfrm>
          <a:prstGeom prst="straightConnector1">
            <a:avLst/>
          </a:prstGeom>
          <a:noFill/>
          <a:ln cap="flat" cmpd="sng" w="9525">
            <a:solidFill>
              <a:schemeClr val="dk2"/>
            </a:solidFill>
            <a:prstDash val="solid"/>
            <a:round/>
            <a:headEnd len="med" w="med" type="oval"/>
            <a:tailEnd len="med" w="med" type="none"/>
          </a:ln>
        </p:spPr>
      </p:cxnSp>
      <p:cxnSp>
        <p:nvCxnSpPr>
          <p:cNvPr id="104" name="Google Shape;104;g6e0cf409b1_1_0"/>
          <p:cNvCxnSpPr/>
          <p:nvPr/>
        </p:nvCxnSpPr>
        <p:spPr>
          <a:xfrm rot="10800000">
            <a:off x="6839863" y="3219927"/>
            <a:ext cx="2266800" cy="1648500"/>
          </a:xfrm>
          <a:prstGeom prst="straightConnector1">
            <a:avLst/>
          </a:prstGeom>
          <a:noFill/>
          <a:ln cap="flat" cmpd="sng" w="9525">
            <a:solidFill>
              <a:srgbClr val="44546A"/>
            </a:solidFill>
            <a:prstDash val="solid"/>
            <a:round/>
            <a:headEnd len="med" w="med" type="none"/>
            <a:tailEnd len="med" w="med" type="oval"/>
          </a:ln>
        </p:spPr>
      </p:cxnSp>
      <p:cxnSp>
        <p:nvCxnSpPr>
          <p:cNvPr id="105" name="Google Shape;105;g6e0cf409b1_1_0"/>
          <p:cNvCxnSpPr>
            <a:stCxn id="101" idx="2"/>
          </p:cNvCxnSpPr>
          <p:nvPr/>
        </p:nvCxnSpPr>
        <p:spPr>
          <a:xfrm>
            <a:off x="6096000" y="4192253"/>
            <a:ext cx="0" cy="722400"/>
          </a:xfrm>
          <a:prstGeom prst="straightConnector1">
            <a:avLst/>
          </a:prstGeom>
          <a:noFill/>
          <a:ln cap="flat" cmpd="sng" w="9525">
            <a:solidFill>
              <a:schemeClr val="dk2"/>
            </a:solidFill>
            <a:prstDash val="solid"/>
            <a:round/>
            <a:headEnd len="med" w="med" type="oval"/>
            <a:tailEnd len="med" w="med" type="none"/>
          </a:ln>
        </p:spPr>
      </p:cxnSp>
      <p:sp>
        <p:nvSpPr>
          <p:cNvPr id="106" name="Google Shape;106;g6e0cf409b1_1_0"/>
          <p:cNvSpPr/>
          <p:nvPr/>
        </p:nvSpPr>
        <p:spPr>
          <a:xfrm>
            <a:off x="1704525" y="4799175"/>
            <a:ext cx="2147400" cy="9927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fr-CH" sz="1800"/>
              <a:t>EVENTS</a:t>
            </a:r>
            <a:endParaRPr b="1" sz="1800"/>
          </a:p>
        </p:txBody>
      </p:sp>
      <p:sp>
        <p:nvSpPr>
          <p:cNvPr id="107" name="Google Shape;107;g6e0cf409b1_1_0"/>
          <p:cNvSpPr/>
          <p:nvPr/>
        </p:nvSpPr>
        <p:spPr>
          <a:xfrm>
            <a:off x="5022300" y="4799175"/>
            <a:ext cx="2147400" cy="9927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fr-CH" sz="1800"/>
              <a:t>MENTIONS</a:t>
            </a:r>
            <a:endParaRPr b="1" sz="1800"/>
          </a:p>
        </p:txBody>
      </p:sp>
      <p:sp>
        <p:nvSpPr>
          <p:cNvPr id="108" name="Google Shape;108;g6e0cf409b1_1_0"/>
          <p:cNvSpPr/>
          <p:nvPr/>
        </p:nvSpPr>
        <p:spPr>
          <a:xfrm>
            <a:off x="8209225" y="4799175"/>
            <a:ext cx="2147400" cy="9927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fr-CH" sz="1800"/>
              <a:t>GKG</a:t>
            </a:r>
            <a:endParaRPr b="1" sz="1800"/>
          </a:p>
        </p:txBody>
      </p:sp>
      <p:sp>
        <p:nvSpPr>
          <p:cNvPr id="109" name="Google Shape;109;g6e0cf409b1_1_0"/>
          <p:cNvSpPr txBox="1"/>
          <p:nvPr/>
        </p:nvSpPr>
        <p:spPr>
          <a:xfrm>
            <a:off x="774800" y="5993275"/>
            <a:ext cx="10546800" cy="4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CH">
                <a:latin typeface="Calibri"/>
                <a:ea typeface="Calibri"/>
                <a:cs typeface="Calibri"/>
                <a:sym typeface="Calibri"/>
              </a:rPr>
              <a:t>Une base de données déclinées en 3 classes</a:t>
            </a:r>
            <a:endParaRPr>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cxnSp>
        <p:nvCxnSpPr>
          <p:cNvPr id="114" name="Google Shape;114;g6e0cf409b1_1_6"/>
          <p:cNvCxnSpPr>
            <a:stCxn id="115" idx="1"/>
          </p:cNvCxnSpPr>
          <p:nvPr/>
        </p:nvCxnSpPr>
        <p:spPr>
          <a:xfrm rot="10800000">
            <a:off x="1292264" y="3491275"/>
            <a:ext cx="6576600" cy="8100"/>
          </a:xfrm>
          <a:prstGeom prst="straightConnector1">
            <a:avLst/>
          </a:prstGeom>
          <a:noFill/>
          <a:ln cap="flat" cmpd="sng" w="19050">
            <a:solidFill>
              <a:schemeClr val="dk2"/>
            </a:solidFill>
            <a:prstDash val="dot"/>
            <a:round/>
            <a:headEnd len="med" w="med" type="none"/>
            <a:tailEnd len="med" w="med" type="none"/>
          </a:ln>
        </p:spPr>
      </p:cxnSp>
      <p:sp>
        <p:nvSpPr>
          <p:cNvPr id="116" name="Google Shape;116;g6e0cf409b1_1_6"/>
          <p:cNvSpPr txBox="1"/>
          <p:nvPr/>
        </p:nvSpPr>
        <p:spPr>
          <a:xfrm>
            <a:off x="251675" y="404625"/>
            <a:ext cx="10533600" cy="6987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595959"/>
              </a:buClr>
              <a:buSzPts val="2400"/>
              <a:buFont typeface="Lato"/>
              <a:buAutoNum type="romanUcPeriod" startAt="2"/>
            </a:pPr>
            <a:r>
              <a:rPr b="1" lang="fr-CH" sz="2400">
                <a:solidFill>
                  <a:srgbClr val="595959"/>
                </a:solidFill>
                <a:latin typeface="Lato"/>
                <a:ea typeface="Lato"/>
                <a:cs typeface="Lato"/>
                <a:sym typeface="Lato"/>
              </a:rPr>
              <a:t>Architecture et modélisation proposée</a:t>
            </a:r>
            <a:endParaRPr b="1" sz="2400">
              <a:solidFill>
                <a:srgbClr val="595959"/>
              </a:solidFill>
              <a:latin typeface="Lato"/>
              <a:ea typeface="Lato"/>
              <a:cs typeface="Lato"/>
              <a:sym typeface="Lato"/>
            </a:endParaRPr>
          </a:p>
          <a:p>
            <a:pPr indent="-342900" lvl="1" marL="914400" rtl="0" algn="l">
              <a:spcBef>
                <a:spcPts val="0"/>
              </a:spcBef>
              <a:spcAft>
                <a:spcPts val="0"/>
              </a:spcAft>
              <a:buClr>
                <a:srgbClr val="980000"/>
              </a:buClr>
              <a:buSzPts val="1800"/>
              <a:buFont typeface="Lato"/>
              <a:buAutoNum type="alphaLcPeriod"/>
            </a:pPr>
            <a:r>
              <a:rPr lang="fr-CH" sz="1800">
                <a:solidFill>
                  <a:srgbClr val="980000"/>
                </a:solidFill>
                <a:latin typeface="Lato"/>
                <a:ea typeface="Lato"/>
                <a:cs typeface="Lato"/>
                <a:sym typeface="Lato"/>
              </a:rPr>
              <a:t>C</a:t>
            </a:r>
            <a:r>
              <a:rPr lang="fr-CH" sz="1800">
                <a:solidFill>
                  <a:srgbClr val="980000"/>
                </a:solidFill>
                <a:latin typeface="Lato"/>
                <a:ea typeface="Lato"/>
                <a:cs typeface="Lato"/>
                <a:sym typeface="Lato"/>
              </a:rPr>
              <a:t>ouplage d’un cluster de pré-processing/analyse avec une base de données no-sql</a:t>
            </a:r>
            <a:endParaRPr sz="1800">
              <a:solidFill>
                <a:srgbClr val="980000"/>
              </a:solidFill>
              <a:latin typeface="Lato"/>
              <a:ea typeface="Lato"/>
              <a:cs typeface="Lato"/>
              <a:sym typeface="Lato"/>
            </a:endParaRPr>
          </a:p>
        </p:txBody>
      </p:sp>
      <p:grpSp>
        <p:nvGrpSpPr>
          <p:cNvPr id="117" name="Google Shape;117;g6e0cf409b1_1_6"/>
          <p:cNvGrpSpPr/>
          <p:nvPr/>
        </p:nvGrpSpPr>
        <p:grpSpPr>
          <a:xfrm>
            <a:off x="1212570" y="1453200"/>
            <a:ext cx="10878847" cy="5058150"/>
            <a:chOff x="1685358" y="1780725"/>
            <a:chExt cx="8879242" cy="5058150"/>
          </a:xfrm>
        </p:grpSpPr>
        <p:sp>
          <p:nvSpPr>
            <p:cNvPr id="118" name="Google Shape;118;g6e0cf409b1_1_6"/>
            <p:cNvSpPr/>
            <p:nvPr/>
          </p:nvSpPr>
          <p:spPr>
            <a:xfrm>
              <a:off x="1900900" y="1780725"/>
              <a:ext cx="8663700" cy="4896000"/>
            </a:xfrm>
            <a:prstGeom prst="roundRect">
              <a:avLst>
                <a:gd fmla="val 16667" name="adj"/>
              </a:avLst>
            </a:prstGeom>
            <a:noFill/>
            <a:ln cap="flat" cmpd="sng" w="19050">
              <a:solidFill>
                <a:schemeClr val="accent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 name="Google Shape;119;g6e0cf409b1_1_6"/>
            <p:cNvPicPr preferRelativeResize="0"/>
            <p:nvPr/>
          </p:nvPicPr>
          <p:blipFill>
            <a:blip r:embed="rId3">
              <a:alphaModFix/>
            </a:blip>
            <a:stretch>
              <a:fillRect/>
            </a:stretch>
          </p:blipFill>
          <p:spPr>
            <a:xfrm>
              <a:off x="1685358" y="6248925"/>
              <a:ext cx="924950" cy="589950"/>
            </a:xfrm>
            <a:prstGeom prst="rect">
              <a:avLst/>
            </a:prstGeom>
            <a:noFill/>
            <a:ln>
              <a:noFill/>
            </a:ln>
          </p:spPr>
        </p:pic>
      </p:grpSp>
      <p:sp>
        <p:nvSpPr>
          <p:cNvPr id="120" name="Google Shape;120;g6e0cf409b1_1_6"/>
          <p:cNvSpPr/>
          <p:nvPr/>
        </p:nvSpPr>
        <p:spPr>
          <a:xfrm>
            <a:off x="9064200" y="3460950"/>
            <a:ext cx="566700" cy="262200"/>
          </a:xfrm>
          <a:prstGeom prst="roundRect">
            <a:avLst>
              <a:gd fmla="val 16667" name="adj"/>
            </a:avLst>
          </a:prstGeom>
          <a:solidFill>
            <a:schemeClr val="lt1"/>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ec2</a:t>
            </a:r>
            <a:endParaRPr b="1" sz="1200"/>
          </a:p>
        </p:txBody>
      </p:sp>
      <p:grpSp>
        <p:nvGrpSpPr>
          <p:cNvPr id="121" name="Google Shape;121;g6e0cf409b1_1_6"/>
          <p:cNvGrpSpPr/>
          <p:nvPr/>
        </p:nvGrpSpPr>
        <p:grpSpPr>
          <a:xfrm>
            <a:off x="7868864" y="1577775"/>
            <a:ext cx="3661500" cy="3735250"/>
            <a:chOff x="6075850" y="1921100"/>
            <a:chExt cx="3661500" cy="3735250"/>
          </a:xfrm>
        </p:grpSpPr>
        <p:sp>
          <p:nvSpPr>
            <p:cNvPr id="115" name="Google Shape;115;g6e0cf409b1_1_6"/>
            <p:cNvSpPr/>
            <p:nvPr/>
          </p:nvSpPr>
          <p:spPr>
            <a:xfrm>
              <a:off x="6075850" y="2029050"/>
              <a:ext cx="3661500" cy="3627300"/>
            </a:xfrm>
            <a:prstGeom prst="roundRect">
              <a:avLst>
                <a:gd fmla="val 16667" name="adj"/>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2" name="Google Shape;122;g6e0cf409b1_1_6"/>
            <p:cNvSpPr/>
            <p:nvPr/>
          </p:nvSpPr>
          <p:spPr>
            <a:xfrm>
              <a:off x="6189225" y="1921100"/>
              <a:ext cx="1147200" cy="262200"/>
            </a:xfrm>
            <a:prstGeom prst="roundRect">
              <a:avLst>
                <a:gd fmla="val 16667" name="adj"/>
              </a:avLst>
            </a:prstGeom>
            <a:solidFill>
              <a:schemeClr val="lt1"/>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Cluster EMR</a:t>
              </a:r>
              <a:endParaRPr b="1" sz="1200"/>
            </a:p>
          </p:txBody>
        </p:sp>
        <p:grpSp>
          <p:nvGrpSpPr>
            <p:cNvPr id="123" name="Google Shape;123;g6e0cf409b1_1_6"/>
            <p:cNvGrpSpPr/>
            <p:nvPr/>
          </p:nvGrpSpPr>
          <p:grpSpPr>
            <a:xfrm>
              <a:off x="6302575" y="2697825"/>
              <a:ext cx="1235700" cy="1133700"/>
              <a:chOff x="6155200" y="4250825"/>
              <a:chExt cx="1235700" cy="1133700"/>
            </a:xfrm>
          </p:grpSpPr>
          <p:sp>
            <p:nvSpPr>
              <p:cNvPr id="124" name="Google Shape;124;g6e0cf409b1_1_6"/>
              <p:cNvSpPr/>
              <p:nvPr/>
            </p:nvSpPr>
            <p:spPr>
              <a:xfrm>
                <a:off x="6155200" y="4250825"/>
                <a:ext cx="1235700" cy="1133700"/>
              </a:xfrm>
              <a:prstGeom prst="rect">
                <a:avLst/>
              </a:prstGeom>
              <a:noFill/>
              <a:ln cap="flat" cmpd="sng" w="19050">
                <a:solidFill>
                  <a:srgbClr val="CC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g6e0cf409b1_1_6"/>
              <p:cNvGrpSpPr/>
              <p:nvPr/>
            </p:nvGrpSpPr>
            <p:grpSpPr>
              <a:xfrm>
                <a:off x="6363400" y="4437875"/>
                <a:ext cx="826675" cy="759600"/>
                <a:chOff x="6982700" y="4477525"/>
                <a:chExt cx="826675" cy="759600"/>
              </a:xfrm>
            </p:grpSpPr>
            <p:sp>
              <p:nvSpPr>
                <p:cNvPr id="126" name="Google Shape;126;g6e0cf409b1_1_6"/>
                <p:cNvSpPr/>
                <p:nvPr/>
              </p:nvSpPr>
              <p:spPr>
                <a:xfrm>
                  <a:off x="6982700" y="4477525"/>
                  <a:ext cx="816000" cy="759600"/>
                </a:xfrm>
                <a:prstGeom prst="rect">
                  <a:avLst/>
                </a:prstGeom>
                <a:solidFill>
                  <a:srgbClr val="4A8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 name="Google Shape;127;g6e0cf409b1_1_6"/>
                <p:cNvPicPr preferRelativeResize="0"/>
                <p:nvPr/>
              </p:nvPicPr>
              <p:blipFill>
                <a:blip r:embed="rId4">
                  <a:alphaModFix/>
                </a:blip>
                <a:stretch>
                  <a:fillRect/>
                </a:stretch>
              </p:blipFill>
              <p:spPr>
                <a:xfrm>
                  <a:off x="6993375" y="4603300"/>
                  <a:ext cx="816000" cy="508050"/>
                </a:xfrm>
                <a:prstGeom prst="rect">
                  <a:avLst/>
                </a:prstGeom>
                <a:noFill/>
                <a:ln>
                  <a:noFill/>
                </a:ln>
              </p:spPr>
            </p:pic>
          </p:grpSp>
        </p:grpSp>
        <p:sp>
          <p:nvSpPr>
            <p:cNvPr id="128" name="Google Shape;128;g6e0cf409b1_1_6"/>
            <p:cNvSpPr/>
            <p:nvPr/>
          </p:nvSpPr>
          <p:spPr>
            <a:xfrm>
              <a:off x="6302575" y="4199800"/>
              <a:ext cx="1235700" cy="1133700"/>
            </a:xfrm>
            <a:prstGeom prst="rect">
              <a:avLst/>
            </a:prstGeom>
            <a:noFill/>
            <a:ln cap="flat" cmpd="sng" w="19050">
              <a:solidFill>
                <a:srgbClr val="CC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g6e0cf409b1_1_6"/>
            <p:cNvGrpSpPr/>
            <p:nvPr/>
          </p:nvGrpSpPr>
          <p:grpSpPr>
            <a:xfrm>
              <a:off x="6510775" y="4386850"/>
              <a:ext cx="826675" cy="759600"/>
              <a:chOff x="6982700" y="4477525"/>
              <a:chExt cx="826675" cy="759600"/>
            </a:xfrm>
          </p:grpSpPr>
          <p:sp>
            <p:nvSpPr>
              <p:cNvPr id="130" name="Google Shape;130;g6e0cf409b1_1_6"/>
              <p:cNvSpPr/>
              <p:nvPr/>
            </p:nvSpPr>
            <p:spPr>
              <a:xfrm>
                <a:off x="6982700" y="4477525"/>
                <a:ext cx="816000" cy="759600"/>
              </a:xfrm>
              <a:prstGeom prst="rect">
                <a:avLst/>
              </a:prstGeom>
              <a:solidFill>
                <a:srgbClr val="4A8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1" name="Google Shape;131;g6e0cf409b1_1_6"/>
              <p:cNvPicPr preferRelativeResize="0"/>
              <p:nvPr/>
            </p:nvPicPr>
            <p:blipFill>
              <a:blip r:embed="rId4">
                <a:alphaModFix/>
              </a:blip>
              <a:stretch>
                <a:fillRect/>
              </a:stretch>
            </p:blipFill>
            <p:spPr>
              <a:xfrm>
                <a:off x="6993375" y="4603300"/>
                <a:ext cx="816000" cy="508050"/>
              </a:xfrm>
              <a:prstGeom prst="rect">
                <a:avLst/>
              </a:prstGeom>
              <a:noFill/>
              <a:ln>
                <a:noFill/>
              </a:ln>
            </p:spPr>
          </p:pic>
        </p:grpSp>
        <p:sp>
          <p:nvSpPr>
            <p:cNvPr id="132" name="Google Shape;132;g6e0cf409b1_1_6"/>
            <p:cNvSpPr/>
            <p:nvPr/>
          </p:nvSpPr>
          <p:spPr>
            <a:xfrm>
              <a:off x="8150275" y="3519650"/>
              <a:ext cx="1235700" cy="1133700"/>
            </a:xfrm>
            <a:prstGeom prst="rect">
              <a:avLst/>
            </a:prstGeom>
            <a:noFill/>
            <a:ln cap="flat" cmpd="sng" w="19050">
              <a:solidFill>
                <a:srgbClr val="CC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g6e0cf409b1_1_6"/>
            <p:cNvGrpSpPr/>
            <p:nvPr/>
          </p:nvGrpSpPr>
          <p:grpSpPr>
            <a:xfrm>
              <a:off x="8354788" y="3706700"/>
              <a:ext cx="826675" cy="759600"/>
              <a:chOff x="6982700" y="4477525"/>
              <a:chExt cx="826675" cy="759600"/>
            </a:xfrm>
          </p:grpSpPr>
          <p:sp>
            <p:nvSpPr>
              <p:cNvPr id="134" name="Google Shape;134;g6e0cf409b1_1_6"/>
              <p:cNvSpPr/>
              <p:nvPr/>
            </p:nvSpPr>
            <p:spPr>
              <a:xfrm>
                <a:off x="6982700" y="4477525"/>
                <a:ext cx="816000" cy="759600"/>
              </a:xfrm>
              <a:prstGeom prst="rect">
                <a:avLst/>
              </a:prstGeom>
              <a:solidFill>
                <a:srgbClr val="4A8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5" name="Google Shape;135;g6e0cf409b1_1_6"/>
              <p:cNvPicPr preferRelativeResize="0"/>
              <p:nvPr/>
            </p:nvPicPr>
            <p:blipFill>
              <a:blip r:embed="rId4">
                <a:alphaModFix/>
              </a:blip>
              <a:stretch>
                <a:fillRect/>
              </a:stretch>
            </p:blipFill>
            <p:spPr>
              <a:xfrm>
                <a:off x="6993375" y="4603300"/>
                <a:ext cx="816000" cy="508050"/>
              </a:xfrm>
              <a:prstGeom prst="rect">
                <a:avLst/>
              </a:prstGeom>
              <a:noFill/>
              <a:ln>
                <a:noFill/>
              </a:ln>
            </p:spPr>
          </p:pic>
        </p:grpSp>
        <p:sp>
          <p:nvSpPr>
            <p:cNvPr id="136" name="Google Shape;136;g6e0cf409b1_1_6"/>
            <p:cNvSpPr/>
            <p:nvPr/>
          </p:nvSpPr>
          <p:spPr>
            <a:xfrm>
              <a:off x="6189225" y="2526075"/>
              <a:ext cx="566700" cy="262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ec1</a:t>
              </a:r>
              <a:endParaRPr b="1" sz="1200"/>
            </a:p>
          </p:txBody>
        </p:sp>
        <p:sp>
          <p:nvSpPr>
            <p:cNvPr id="137" name="Google Shape;137;g6e0cf409b1_1_6"/>
            <p:cNvSpPr/>
            <p:nvPr/>
          </p:nvSpPr>
          <p:spPr>
            <a:xfrm>
              <a:off x="6244338" y="3978075"/>
              <a:ext cx="566700" cy="262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ec3</a:t>
              </a:r>
              <a:endParaRPr b="1" sz="1200"/>
            </a:p>
          </p:txBody>
        </p:sp>
        <p:pic>
          <p:nvPicPr>
            <p:cNvPr id="138" name="Google Shape;138;g6e0cf409b1_1_6"/>
            <p:cNvPicPr preferRelativeResize="0"/>
            <p:nvPr/>
          </p:nvPicPr>
          <p:blipFill>
            <a:blip r:embed="rId5">
              <a:alphaModFix/>
            </a:blip>
            <a:stretch>
              <a:fillRect/>
            </a:stretch>
          </p:blipFill>
          <p:spPr>
            <a:xfrm>
              <a:off x="6994058" y="4999104"/>
              <a:ext cx="410115" cy="262200"/>
            </a:xfrm>
            <a:prstGeom prst="rect">
              <a:avLst/>
            </a:prstGeom>
            <a:noFill/>
            <a:ln>
              <a:noFill/>
            </a:ln>
          </p:spPr>
        </p:pic>
        <p:pic>
          <p:nvPicPr>
            <p:cNvPr id="139" name="Google Shape;139;g6e0cf409b1_1_6"/>
            <p:cNvPicPr preferRelativeResize="0"/>
            <p:nvPr/>
          </p:nvPicPr>
          <p:blipFill>
            <a:blip r:embed="rId5">
              <a:alphaModFix/>
            </a:blip>
            <a:stretch>
              <a:fillRect/>
            </a:stretch>
          </p:blipFill>
          <p:spPr>
            <a:xfrm>
              <a:off x="8914808" y="4304229"/>
              <a:ext cx="410115" cy="262200"/>
            </a:xfrm>
            <a:prstGeom prst="rect">
              <a:avLst/>
            </a:prstGeom>
            <a:noFill/>
            <a:ln>
              <a:noFill/>
            </a:ln>
          </p:spPr>
        </p:pic>
        <p:pic>
          <p:nvPicPr>
            <p:cNvPr id="140" name="Google Shape;140;g6e0cf409b1_1_6"/>
            <p:cNvPicPr preferRelativeResize="0"/>
            <p:nvPr/>
          </p:nvPicPr>
          <p:blipFill>
            <a:blip r:embed="rId5">
              <a:alphaModFix/>
            </a:blip>
            <a:stretch>
              <a:fillRect/>
            </a:stretch>
          </p:blipFill>
          <p:spPr>
            <a:xfrm>
              <a:off x="7072158" y="3519654"/>
              <a:ext cx="410115" cy="262200"/>
            </a:xfrm>
            <a:prstGeom prst="rect">
              <a:avLst/>
            </a:prstGeom>
            <a:noFill/>
            <a:ln>
              <a:noFill/>
            </a:ln>
          </p:spPr>
        </p:pic>
      </p:grpSp>
      <p:grpSp>
        <p:nvGrpSpPr>
          <p:cNvPr id="141" name="Google Shape;141;g6e0cf409b1_1_6"/>
          <p:cNvGrpSpPr/>
          <p:nvPr/>
        </p:nvGrpSpPr>
        <p:grpSpPr>
          <a:xfrm>
            <a:off x="9209589" y="5401354"/>
            <a:ext cx="1094762" cy="861593"/>
            <a:chOff x="4764400" y="4999097"/>
            <a:chExt cx="1300656" cy="1078340"/>
          </a:xfrm>
        </p:grpSpPr>
        <p:pic>
          <p:nvPicPr>
            <p:cNvPr id="142" name="Google Shape;142;g6e0cf409b1_1_6"/>
            <p:cNvPicPr preferRelativeResize="0"/>
            <p:nvPr/>
          </p:nvPicPr>
          <p:blipFill rotWithShape="1">
            <a:blip r:embed="rId6">
              <a:alphaModFix/>
            </a:blip>
            <a:srcRect b="40866" l="0" r="0" t="0"/>
            <a:stretch/>
          </p:blipFill>
          <p:spPr>
            <a:xfrm>
              <a:off x="4764400" y="4999097"/>
              <a:ext cx="1300656" cy="861649"/>
            </a:xfrm>
            <a:prstGeom prst="rect">
              <a:avLst/>
            </a:prstGeom>
            <a:noFill/>
            <a:ln>
              <a:noFill/>
            </a:ln>
          </p:spPr>
        </p:pic>
        <p:sp>
          <p:nvSpPr>
            <p:cNvPr id="143" name="Google Shape;143;g6e0cf409b1_1_6"/>
            <p:cNvSpPr/>
            <p:nvPr/>
          </p:nvSpPr>
          <p:spPr>
            <a:xfrm>
              <a:off x="4875483" y="5815237"/>
              <a:ext cx="1078500" cy="262200"/>
            </a:xfrm>
            <a:prstGeom prst="roundRect">
              <a:avLst>
                <a:gd fmla="val 16667" name="adj"/>
              </a:avLst>
            </a:prstGeom>
            <a:solidFill>
              <a:schemeClr val="lt1"/>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fr-CH" sz="900"/>
                <a:t>Volume EBS</a:t>
              </a:r>
              <a:endParaRPr b="1" sz="900"/>
            </a:p>
          </p:txBody>
        </p:sp>
      </p:grpSp>
      <p:grpSp>
        <p:nvGrpSpPr>
          <p:cNvPr id="144" name="Google Shape;144;g6e0cf409b1_1_6"/>
          <p:cNvGrpSpPr/>
          <p:nvPr/>
        </p:nvGrpSpPr>
        <p:grpSpPr>
          <a:xfrm>
            <a:off x="10435614" y="5401354"/>
            <a:ext cx="1094762" cy="861593"/>
            <a:chOff x="4764400" y="4999097"/>
            <a:chExt cx="1300656" cy="1078340"/>
          </a:xfrm>
        </p:grpSpPr>
        <p:pic>
          <p:nvPicPr>
            <p:cNvPr id="145" name="Google Shape;145;g6e0cf409b1_1_6"/>
            <p:cNvPicPr preferRelativeResize="0"/>
            <p:nvPr/>
          </p:nvPicPr>
          <p:blipFill rotWithShape="1">
            <a:blip r:embed="rId6">
              <a:alphaModFix/>
            </a:blip>
            <a:srcRect b="40866" l="0" r="0" t="0"/>
            <a:stretch/>
          </p:blipFill>
          <p:spPr>
            <a:xfrm>
              <a:off x="4764400" y="4999097"/>
              <a:ext cx="1300656" cy="861649"/>
            </a:xfrm>
            <a:prstGeom prst="rect">
              <a:avLst/>
            </a:prstGeom>
            <a:noFill/>
            <a:ln>
              <a:noFill/>
            </a:ln>
          </p:spPr>
        </p:pic>
        <p:sp>
          <p:nvSpPr>
            <p:cNvPr id="146" name="Google Shape;146;g6e0cf409b1_1_6"/>
            <p:cNvSpPr/>
            <p:nvPr/>
          </p:nvSpPr>
          <p:spPr>
            <a:xfrm>
              <a:off x="4875483" y="5815237"/>
              <a:ext cx="1078500" cy="262200"/>
            </a:xfrm>
            <a:prstGeom prst="roundRect">
              <a:avLst>
                <a:gd fmla="val 16667" name="adj"/>
              </a:avLst>
            </a:prstGeom>
            <a:solidFill>
              <a:schemeClr val="lt1"/>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fr-CH" sz="900"/>
                <a:t>Volume EBS</a:t>
              </a:r>
              <a:endParaRPr b="1" sz="900"/>
            </a:p>
          </p:txBody>
        </p:sp>
      </p:grpSp>
      <p:grpSp>
        <p:nvGrpSpPr>
          <p:cNvPr id="147" name="Google Shape;147;g6e0cf409b1_1_6"/>
          <p:cNvGrpSpPr/>
          <p:nvPr/>
        </p:nvGrpSpPr>
        <p:grpSpPr>
          <a:xfrm>
            <a:off x="7920489" y="5401354"/>
            <a:ext cx="1094762" cy="861593"/>
            <a:chOff x="4764400" y="4999097"/>
            <a:chExt cx="1300656" cy="1078340"/>
          </a:xfrm>
        </p:grpSpPr>
        <p:pic>
          <p:nvPicPr>
            <p:cNvPr id="148" name="Google Shape;148;g6e0cf409b1_1_6"/>
            <p:cNvPicPr preferRelativeResize="0"/>
            <p:nvPr/>
          </p:nvPicPr>
          <p:blipFill rotWithShape="1">
            <a:blip r:embed="rId6">
              <a:alphaModFix/>
            </a:blip>
            <a:srcRect b="40866" l="0" r="0" t="0"/>
            <a:stretch/>
          </p:blipFill>
          <p:spPr>
            <a:xfrm>
              <a:off x="4764400" y="4999097"/>
              <a:ext cx="1300656" cy="861649"/>
            </a:xfrm>
            <a:prstGeom prst="rect">
              <a:avLst/>
            </a:prstGeom>
            <a:noFill/>
            <a:ln>
              <a:noFill/>
            </a:ln>
          </p:spPr>
        </p:pic>
        <p:sp>
          <p:nvSpPr>
            <p:cNvPr id="149" name="Google Shape;149;g6e0cf409b1_1_6"/>
            <p:cNvSpPr/>
            <p:nvPr/>
          </p:nvSpPr>
          <p:spPr>
            <a:xfrm>
              <a:off x="4875483" y="5815237"/>
              <a:ext cx="1078500" cy="262200"/>
            </a:xfrm>
            <a:prstGeom prst="roundRect">
              <a:avLst>
                <a:gd fmla="val 16667" name="adj"/>
              </a:avLst>
            </a:prstGeom>
            <a:solidFill>
              <a:schemeClr val="lt1"/>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fr-CH" sz="900"/>
                <a:t>Volume EBS</a:t>
              </a:r>
              <a:endParaRPr b="1" sz="900"/>
            </a:p>
          </p:txBody>
        </p:sp>
      </p:grpSp>
      <p:cxnSp>
        <p:nvCxnSpPr>
          <p:cNvPr id="150" name="Google Shape;150;g6e0cf409b1_1_6"/>
          <p:cNvCxnSpPr>
            <a:stCxn id="128" idx="1"/>
            <a:endCxn id="148" idx="1"/>
          </p:cNvCxnSpPr>
          <p:nvPr/>
        </p:nvCxnSpPr>
        <p:spPr>
          <a:xfrm flipH="1">
            <a:off x="7920389" y="4423325"/>
            <a:ext cx="175200" cy="1322400"/>
          </a:xfrm>
          <a:prstGeom prst="bentConnector3">
            <a:avLst>
              <a:gd fmla="val 235859" name="adj1"/>
            </a:avLst>
          </a:prstGeom>
          <a:noFill/>
          <a:ln cap="flat" cmpd="sng" w="19050">
            <a:solidFill>
              <a:srgbClr val="CC0000"/>
            </a:solidFill>
            <a:prstDash val="solid"/>
            <a:round/>
            <a:headEnd len="med" w="med" type="none"/>
            <a:tailEnd len="med" w="med" type="none"/>
          </a:ln>
        </p:spPr>
      </p:cxnSp>
      <p:cxnSp>
        <p:nvCxnSpPr>
          <p:cNvPr id="151" name="Google Shape;151;g6e0cf409b1_1_6"/>
          <p:cNvCxnSpPr>
            <a:stCxn id="132" idx="3"/>
            <a:endCxn id="145" idx="3"/>
          </p:cNvCxnSpPr>
          <p:nvPr/>
        </p:nvCxnSpPr>
        <p:spPr>
          <a:xfrm>
            <a:off x="11178989" y="3743175"/>
            <a:ext cx="351300" cy="2002500"/>
          </a:xfrm>
          <a:prstGeom prst="bentConnector3">
            <a:avLst>
              <a:gd fmla="val 167809" name="adj1"/>
            </a:avLst>
          </a:prstGeom>
          <a:noFill/>
          <a:ln cap="flat" cmpd="sng" w="19050">
            <a:solidFill>
              <a:srgbClr val="CC0000"/>
            </a:solidFill>
            <a:prstDash val="solid"/>
            <a:round/>
            <a:headEnd len="med" w="med" type="none"/>
            <a:tailEnd len="med" w="med" type="none"/>
          </a:ln>
        </p:spPr>
      </p:cxnSp>
      <p:cxnSp>
        <p:nvCxnSpPr>
          <p:cNvPr id="152" name="Google Shape;152;g6e0cf409b1_1_6"/>
          <p:cNvCxnSpPr>
            <a:stCxn id="124" idx="3"/>
            <a:endCxn id="142" idx="0"/>
          </p:cNvCxnSpPr>
          <p:nvPr/>
        </p:nvCxnSpPr>
        <p:spPr>
          <a:xfrm>
            <a:off x="9331289" y="2921350"/>
            <a:ext cx="425700" cy="2480100"/>
          </a:xfrm>
          <a:prstGeom prst="bentConnector2">
            <a:avLst/>
          </a:prstGeom>
          <a:noFill/>
          <a:ln cap="flat" cmpd="sng" w="19050">
            <a:solidFill>
              <a:srgbClr val="CC0000"/>
            </a:solidFill>
            <a:prstDash val="solid"/>
            <a:round/>
            <a:headEnd len="med" w="med" type="none"/>
            <a:tailEnd len="med" w="med" type="none"/>
          </a:ln>
        </p:spPr>
      </p:cxnSp>
      <p:sp>
        <p:nvSpPr>
          <p:cNvPr id="153" name="Google Shape;153;g6e0cf409b1_1_6"/>
          <p:cNvSpPr/>
          <p:nvPr/>
        </p:nvSpPr>
        <p:spPr>
          <a:xfrm>
            <a:off x="9868927" y="3001113"/>
            <a:ext cx="566700" cy="262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ec2</a:t>
            </a:r>
            <a:endParaRPr b="1" sz="1200"/>
          </a:p>
        </p:txBody>
      </p:sp>
      <p:grpSp>
        <p:nvGrpSpPr>
          <p:cNvPr id="154" name="Google Shape;154;g6e0cf409b1_1_6"/>
          <p:cNvGrpSpPr/>
          <p:nvPr/>
        </p:nvGrpSpPr>
        <p:grpSpPr>
          <a:xfrm>
            <a:off x="3604314" y="1577775"/>
            <a:ext cx="3661511" cy="3768550"/>
            <a:chOff x="1484939" y="1959550"/>
            <a:chExt cx="3661511" cy="3768550"/>
          </a:xfrm>
        </p:grpSpPr>
        <p:sp>
          <p:nvSpPr>
            <p:cNvPr id="155" name="Google Shape;155;g6e0cf409b1_1_6"/>
            <p:cNvSpPr/>
            <p:nvPr/>
          </p:nvSpPr>
          <p:spPr>
            <a:xfrm>
              <a:off x="1484950" y="2100800"/>
              <a:ext cx="3661500" cy="3627300"/>
            </a:xfrm>
            <a:prstGeom prst="roundRect">
              <a:avLst>
                <a:gd fmla="val 16667" name="adj"/>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56" name="Google Shape;156;g6e0cf409b1_1_6"/>
            <p:cNvSpPr/>
            <p:nvPr/>
          </p:nvSpPr>
          <p:spPr>
            <a:xfrm>
              <a:off x="1726750" y="1959550"/>
              <a:ext cx="1147200" cy="262200"/>
            </a:xfrm>
            <a:prstGeom prst="roundRect">
              <a:avLst>
                <a:gd fmla="val 16667" name="adj"/>
              </a:avLst>
            </a:prstGeom>
            <a:solidFill>
              <a:schemeClr val="lt1"/>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Cluster EMR</a:t>
              </a:r>
              <a:endParaRPr b="1" sz="1200"/>
            </a:p>
          </p:txBody>
        </p:sp>
        <p:sp>
          <p:nvSpPr>
            <p:cNvPr id="157" name="Google Shape;157;g6e0cf409b1_1_6"/>
            <p:cNvSpPr/>
            <p:nvPr/>
          </p:nvSpPr>
          <p:spPr>
            <a:xfrm>
              <a:off x="2753075" y="2561750"/>
              <a:ext cx="941400" cy="861600"/>
            </a:xfrm>
            <a:prstGeom prst="rect">
              <a:avLst/>
            </a:prstGeom>
            <a:noFill/>
            <a:ln cap="flat" cmpd="sng" w="19050">
              <a:solidFill>
                <a:srgbClr val="CC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g6e0cf409b1_1_6"/>
            <p:cNvSpPr/>
            <p:nvPr/>
          </p:nvSpPr>
          <p:spPr>
            <a:xfrm>
              <a:off x="1577722" y="3807075"/>
              <a:ext cx="941400" cy="861600"/>
            </a:xfrm>
            <a:prstGeom prst="rect">
              <a:avLst/>
            </a:prstGeom>
            <a:noFill/>
            <a:ln cap="flat" cmpd="sng" w="19050">
              <a:solidFill>
                <a:srgbClr val="CC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g6e0cf409b1_1_6"/>
            <p:cNvSpPr/>
            <p:nvPr/>
          </p:nvSpPr>
          <p:spPr>
            <a:xfrm>
              <a:off x="2753085" y="3763375"/>
              <a:ext cx="941400" cy="861600"/>
            </a:xfrm>
            <a:prstGeom prst="rect">
              <a:avLst/>
            </a:prstGeom>
            <a:noFill/>
            <a:ln cap="flat" cmpd="sng" w="19050">
              <a:solidFill>
                <a:srgbClr val="CC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g6e0cf409b1_1_6"/>
            <p:cNvSpPr/>
            <p:nvPr/>
          </p:nvSpPr>
          <p:spPr>
            <a:xfrm>
              <a:off x="3928422" y="3763375"/>
              <a:ext cx="941400" cy="861600"/>
            </a:xfrm>
            <a:prstGeom prst="rect">
              <a:avLst/>
            </a:prstGeom>
            <a:noFill/>
            <a:ln cap="flat" cmpd="sng" w="19050">
              <a:solidFill>
                <a:srgbClr val="CC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g6e0cf409b1_1_6"/>
            <p:cNvSpPr/>
            <p:nvPr/>
          </p:nvSpPr>
          <p:spPr>
            <a:xfrm>
              <a:off x="2753085" y="4721075"/>
              <a:ext cx="941400" cy="861600"/>
            </a:xfrm>
            <a:prstGeom prst="rect">
              <a:avLst/>
            </a:prstGeom>
            <a:noFill/>
            <a:ln cap="flat" cmpd="sng" w="19050">
              <a:solidFill>
                <a:srgbClr val="CC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g6e0cf409b1_1_6"/>
            <p:cNvSpPr/>
            <p:nvPr/>
          </p:nvSpPr>
          <p:spPr>
            <a:xfrm>
              <a:off x="2584614" y="2379650"/>
              <a:ext cx="566700" cy="262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ec1</a:t>
              </a:r>
              <a:endParaRPr b="1" sz="1200"/>
            </a:p>
          </p:txBody>
        </p:sp>
        <p:sp>
          <p:nvSpPr>
            <p:cNvPr id="163" name="Google Shape;163;g6e0cf409b1_1_6"/>
            <p:cNvSpPr/>
            <p:nvPr/>
          </p:nvSpPr>
          <p:spPr>
            <a:xfrm>
              <a:off x="2584614" y="3580125"/>
              <a:ext cx="566700" cy="262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ec3</a:t>
              </a:r>
              <a:endParaRPr b="1" sz="1200"/>
            </a:p>
          </p:txBody>
        </p:sp>
        <p:sp>
          <p:nvSpPr>
            <p:cNvPr id="164" name="Google Shape;164;g6e0cf409b1_1_6"/>
            <p:cNvSpPr/>
            <p:nvPr/>
          </p:nvSpPr>
          <p:spPr>
            <a:xfrm>
              <a:off x="3819114" y="3580125"/>
              <a:ext cx="566700" cy="262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ec4</a:t>
              </a:r>
              <a:endParaRPr b="1" sz="1200"/>
            </a:p>
          </p:txBody>
        </p:sp>
        <p:sp>
          <p:nvSpPr>
            <p:cNvPr id="165" name="Google Shape;165;g6e0cf409b1_1_6"/>
            <p:cNvSpPr/>
            <p:nvPr/>
          </p:nvSpPr>
          <p:spPr>
            <a:xfrm>
              <a:off x="2584614" y="4668675"/>
              <a:ext cx="566700" cy="262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ec5</a:t>
              </a:r>
              <a:endParaRPr b="1" sz="1200"/>
            </a:p>
          </p:txBody>
        </p:sp>
        <p:sp>
          <p:nvSpPr>
            <p:cNvPr id="166" name="Google Shape;166;g6e0cf409b1_1_6"/>
            <p:cNvSpPr/>
            <p:nvPr/>
          </p:nvSpPr>
          <p:spPr>
            <a:xfrm>
              <a:off x="1484939" y="3580125"/>
              <a:ext cx="566700" cy="262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fr-CH" sz="1200"/>
                <a:t>ec2</a:t>
              </a:r>
              <a:endParaRPr b="1" sz="1200"/>
            </a:p>
          </p:txBody>
        </p:sp>
        <p:pic>
          <p:nvPicPr>
            <p:cNvPr id="167" name="Google Shape;167;g6e0cf409b1_1_6"/>
            <p:cNvPicPr preferRelativeResize="0"/>
            <p:nvPr/>
          </p:nvPicPr>
          <p:blipFill rotWithShape="1">
            <a:blip r:embed="rId7">
              <a:alphaModFix/>
            </a:blip>
            <a:srcRect b="0" l="14717" r="16378" t="10442"/>
            <a:stretch/>
          </p:blipFill>
          <p:spPr>
            <a:xfrm>
              <a:off x="2786750" y="2726388"/>
              <a:ext cx="874049" cy="532350"/>
            </a:xfrm>
            <a:prstGeom prst="rect">
              <a:avLst/>
            </a:prstGeom>
            <a:noFill/>
            <a:ln>
              <a:noFill/>
            </a:ln>
          </p:spPr>
        </p:pic>
        <p:pic>
          <p:nvPicPr>
            <p:cNvPr id="168" name="Google Shape;168;g6e0cf409b1_1_6"/>
            <p:cNvPicPr preferRelativeResize="0"/>
            <p:nvPr/>
          </p:nvPicPr>
          <p:blipFill rotWithShape="1">
            <a:blip r:embed="rId7">
              <a:alphaModFix/>
            </a:blip>
            <a:srcRect b="0" l="14717" r="16378" t="10442"/>
            <a:stretch/>
          </p:blipFill>
          <p:spPr>
            <a:xfrm>
              <a:off x="2786750" y="3918163"/>
              <a:ext cx="874049" cy="532350"/>
            </a:xfrm>
            <a:prstGeom prst="rect">
              <a:avLst/>
            </a:prstGeom>
            <a:noFill/>
            <a:ln>
              <a:noFill/>
            </a:ln>
          </p:spPr>
        </p:pic>
        <p:pic>
          <p:nvPicPr>
            <p:cNvPr id="169" name="Google Shape;169;g6e0cf409b1_1_6"/>
            <p:cNvPicPr preferRelativeResize="0"/>
            <p:nvPr/>
          </p:nvPicPr>
          <p:blipFill rotWithShape="1">
            <a:blip r:embed="rId7">
              <a:alphaModFix/>
            </a:blip>
            <a:srcRect b="0" l="14717" r="16378" t="10442"/>
            <a:stretch/>
          </p:blipFill>
          <p:spPr>
            <a:xfrm>
              <a:off x="3962100" y="3918163"/>
              <a:ext cx="874049" cy="532350"/>
            </a:xfrm>
            <a:prstGeom prst="rect">
              <a:avLst/>
            </a:prstGeom>
            <a:noFill/>
            <a:ln>
              <a:noFill/>
            </a:ln>
          </p:spPr>
        </p:pic>
        <p:pic>
          <p:nvPicPr>
            <p:cNvPr id="170" name="Google Shape;170;g6e0cf409b1_1_6"/>
            <p:cNvPicPr preferRelativeResize="0"/>
            <p:nvPr/>
          </p:nvPicPr>
          <p:blipFill rotWithShape="1">
            <a:blip r:embed="rId7">
              <a:alphaModFix/>
            </a:blip>
            <a:srcRect b="0" l="14717" r="16378" t="10442"/>
            <a:stretch/>
          </p:blipFill>
          <p:spPr>
            <a:xfrm>
              <a:off x="1611400" y="3918163"/>
              <a:ext cx="874049" cy="532350"/>
            </a:xfrm>
            <a:prstGeom prst="rect">
              <a:avLst/>
            </a:prstGeom>
            <a:noFill/>
            <a:ln>
              <a:noFill/>
            </a:ln>
          </p:spPr>
        </p:pic>
        <p:pic>
          <p:nvPicPr>
            <p:cNvPr id="171" name="Google Shape;171;g6e0cf409b1_1_6"/>
            <p:cNvPicPr preferRelativeResize="0"/>
            <p:nvPr/>
          </p:nvPicPr>
          <p:blipFill rotWithShape="1">
            <a:blip r:embed="rId7">
              <a:alphaModFix/>
            </a:blip>
            <a:srcRect b="0" l="14717" r="16378" t="10442"/>
            <a:stretch/>
          </p:blipFill>
          <p:spPr>
            <a:xfrm>
              <a:off x="2786750" y="4974563"/>
              <a:ext cx="874049" cy="532350"/>
            </a:xfrm>
            <a:prstGeom prst="rect">
              <a:avLst/>
            </a:prstGeom>
            <a:noFill/>
            <a:ln>
              <a:noFill/>
            </a:ln>
          </p:spPr>
        </p:pic>
      </p:grpSp>
      <p:sp>
        <p:nvSpPr>
          <p:cNvPr id="172" name="Google Shape;172;g6e0cf409b1_1_6"/>
          <p:cNvSpPr/>
          <p:nvPr/>
        </p:nvSpPr>
        <p:spPr>
          <a:xfrm>
            <a:off x="1670650" y="4470598"/>
            <a:ext cx="1094750" cy="1227850"/>
          </a:xfrm>
          <a:prstGeom prst="flowChartMagneticDisk">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CH" sz="1100"/>
              <a:t>Bucket S3 contenant les fichiers Gdelt</a:t>
            </a:r>
            <a:endParaRPr sz="1100"/>
          </a:p>
        </p:txBody>
      </p:sp>
      <p:sp>
        <p:nvSpPr>
          <p:cNvPr id="173" name="Google Shape;173;g6e0cf409b1_1_6"/>
          <p:cNvSpPr/>
          <p:nvPr/>
        </p:nvSpPr>
        <p:spPr>
          <a:xfrm>
            <a:off x="2901500" y="4960025"/>
            <a:ext cx="566700" cy="249000"/>
          </a:xfrm>
          <a:prstGeom prst="leftRightArrow">
            <a:avLst>
              <a:gd fmla="val 50000" name="adj1"/>
              <a:gd fmla="val 50000" name="adj2"/>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g6e0cf409b1_1_6"/>
          <p:cNvSpPr/>
          <p:nvPr/>
        </p:nvSpPr>
        <p:spPr>
          <a:xfrm>
            <a:off x="7309050" y="3901875"/>
            <a:ext cx="516600" cy="262200"/>
          </a:xfrm>
          <a:prstGeom prst="rightArrow">
            <a:avLst>
              <a:gd fmla="val 50000" name="adj1"/>
              <a:gd fmla="val 50000" name="adj2"/>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5" name="Google Shape;175;g6e0cf409b1_1_6"/>
          <p:cNvCxnSpPr/>
          <p:nvPr/>
        </p:nvCxnSpPr>
        <p:spPr>
          <a:xfrm rot="10800000">
            <a:off x="1256325" y="2599987"/>
            <a:ext cx="3649800" cy="10800"/>
          </a:xfrm>
          <a:prstGeom prst="straightConnector1">
            <a:avLst/>
          </a:prstGeom>
          <a:noFill/>
          <a:ln cap="flat" cmpd="sng" w="19050">
            <a:solidFill>
              <a:schemeClr val="dk2"/>
            </a:solidFill>
            <a:prstDash val="dot"/>
            <a:round/>
            <a:headEnd len="med" w="med" type="none"/>
            <a:tailEnd len="med" w="med" type="none"/>
          </a:ln>
        </p:spPr>
      </p:cxnSp>
      <p:pic>
        <p:nvPicPr>
          <p:cNvPr id="176" name="Google Shape;176;g6e0cf409b1_1_6"/>
          <p:cNvPicPr preferRelativeResize="0"/>
          <p:nvPr/>
        </p:nvPicPr>
        <p:blipFill>
          <a:blip r:embed="rId8">
            <a:alphaModFix/>
          </a:blip>
          <a:stretch>
            <a:fillRect/>
          </a:stretch>
        </p:blipFill>
        <p:spPr>
          <a:xfrm>
            <a:off x="69275" y="2797675"/>
            <a:ext cx="589500" cy="589500"/>
          </a:xfrm>
          <a:prstGeom prst="rect">
            <a:avLst/>
          </a:prstGeom>
          <a:noFill/>
          <a:ln>
            <a:noFill/>
          </a:ln>
        </p:spPr>
      </p:pic>
      <p:sp>
        <p:nvSpPr>
          <p:cNvPr id="177" name="Google Shape;177;g6e0cf409b1_1_6"/>
          <p:cNvSpPr txBox="1"/>
          <p:nvPr/>
        </p:nvSpPr>
        <p:spPr>
          <a:xfrm>
            <a:off x="544150" y="2413075"/>
            <a:ext cx="994800" cy="38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fr-CH">
                <a:latin typeface="Calibri"/>
                <a:ea typeface="Calibri"/>
                <a:cs typeface="Calibri"/>
                <a:sym typeface="Calibri"/>
              </a:rPr>
              <a:t>GUI : Jupyter</a:t>
            </a:r>
            <a:endParaRPr>
              <a:latin typeface="Calibri"/>
              <a:ea typeface="Calibri"/>
              <a:cs typeface="Calibri"/>
              <a:sym typeface="Calibri"/>
            </a:endParaRPr>
          </a:p>
        </p:txBody>
      </p:sp>
      <p:sp>
        <p:nvSpPr>
          <p:cNvPr id="178" name="Google Shape;178;g6e0cf409b1_1_6"/>
          <p:cNvSpPr txBox="1"/>
          <p:nvPr/>
        </p:nvSpPr>
        <p:spPr>
          <a:xfrm>
            <a:off x="396800" y="3491275"/>
            <a:ext cx="994800" cy="38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CH">
                <a:latin typeface="Calibri"/>
                <a:ea typeface="Calibri"/>
                <a:cs typeface="Calibri"/>
                <a:sym typeface="Calibri"/>
              </a:rPr>
              <a:t>ssh : Cqlsh</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g6e0cf409b1_2_35"/>
          <p:cNvSpPr txBox="1"/>
          <p:nvPr/>
        </p:nvSpPr>
        <p:spPr>
          <a:xfrm>
            <a:off x="251675" y="404625"/>
            <a:ext cx="9698700" cy="6987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595959"/>
              </a:buClr>
              <a:buSzPts val="2400"/>
              <a:buFont typeface="Lato"/>
              <a:buAutoNum type="romanUcPeriod" startAt="3"/>
            </a:pPr>
            <a:r>
              <a:rPr b="1" lang="fr-CH" sz="2400">
                <a:solidFill>
                  <a:srgbClr val="595959"/>
                </a:solidFill>
                <a:latin typeface="Lato"/>
                <a:ea typeface="Lato"/>
                <a:cs typeface="Lato"/>
                <a:sym typeface="Lato"/>
              </a:rPr>
              <a:t>Résultats obtenus : </a:t>
            </a:r>
            <a:r>
              <a:rPr b="1" lang="fr-CH" sz="2400">
                <a:solidFill>
                  <a:srgbClr val="595959"/>
                </a:solidFill>
                <a:latin typeface="Lato"/>
                <a:ea typeface="Lato"/>
                <a:cs typeface="Lato"/>
                <a:sym typeface="Lato"/>
              </a:rPr>
              <a:t>Visualisation</a:t>
            </a:r>
            <a:endParaRPr b="1" sz="2400">
              <a:solidFill>
                <a:srgbClr val="595959"/>
              </a:solidFill>
              <a:latin typeface="Lato"/>
              <a:ea typeface="Lato"/>
              <a:cs typeface="Lato"/>
              <a:sym typeface="Lato"/>
            </a:endParaRPr>
          </a:p>
          <a:p>
            <a:pPr indent="-342900" lvl="1" marL="914400" rtl="0" algn="l">
              <a:spcBef>
                <a:spcPts val="0"/>
              </a:spcBef>
              <a:spcAft>
                <a:spcPts val="0"/>
              </a:spcAft>
              <a:buClr>
                <a:srgbClr val="980000"/>
              </a:buClr>
              <a:buSzPts val="1800"/>
              <a:buFont typeface="Lato"/>
              <a:buAutoNum type="alphaLcPeriod"/>
            </a:pPr>
            <a:r>
              <a:rPr lang="fr-CH" sz="1800">
                <a:solidFill>
                  <a:srgbClr val="980000"/>
                </a:solidFill>
                <a:latin typeface="Lato"/>
                <a:ea typeface="Lato"/>
                <a:cs typeface="Lato"/>
                <a:sym typeface="Lato"/>
              </a:rPr>
              <a:t>Requête A: Nombre d'événements par triplet (Jour, Pays, Langue article)</a:t>
            </a:r>
            <a:endParaRPr sz="1800">
              <a:solidFill>
                <a:srgbClr val="980000"/>
              </a:solidFill>
              <a:latin typeface="Lato"/>
              <a:ea typeface="Lato"/>
              <a:cs typeface="Lato"/>
              <a:sym typeface="Lato"/>
            </a:endParaRPr>
          </a:p>
        </p:txBody>
      </p:sp>
      <p:pic>
        <p:nvPicPr>
          <p:cNvPr id="184" name="Google Shape;184;g6e0cf409b1_2_35"/>
          <p:cNvPicPr preferRelativeResize="0"/>
          <p:nvPr/>
        </p:nvPicPr>
        <p:blipFill>
          <a:blip r:embed="rId3">
            <a:alphaModFix/>
          </a:blip>
          <a:stretch>
            <a:fillRect/>
          </a:stretch>
        </p:blipFill>
        <p:spPr>
          <a:xfrm>
            <a:off x="965888" y="1241150"/>
            <a:ext cx="10260224" cy="5449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g6e0cf409b1_1_30"/>
          <p:cNvSpPr txBox="1"/>
          <p:nvPr/>
        </p:nvSpPr>
        <p:spPr>
          <a:xfrm>
            <a:off x="251675" y="404625"/>
            <a:ext cx="8955600" cy="6987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595959"/>
              </a:buClr>
              <a:buSzPts val="2400"/>
              <a:buFont typeface="Lato"/>
              <a:buAutoNum type="romanUcPeriod" startAt="3"/>
            </a:pPr>
            <a:r>
              <a:rPr b="1" lang="fr-CH" sz="2400">
                <a:solidFill>
                  <a:srgbClr val="595959"/>
                </a:solidFill>
                <a:latin typeface="Lato"/>
                <a:ea typeface="Lato"/>
                <a:cs typeface="Lato"/>
                <a:sym typeface="Lato"/>
              </a:rPr>
              <a:t>Exemple de visualisation</a:t>
            </a:r>
            <a:endParaRPr b="1" sz="2400">
              <a:solidFill>
                <a:srgbClr val="595959"/>
              </a:solidFill>
              <a:latin typeface="Lato"/>
              <a:ea typeface="Lato"/>
              <a:cs typeface="Lato"/>
              <a:sym typeface="Lato"/>
            </a:endParaRPr>
          </a:p>
          <a:p>
            <a:pPr indent="-342900" lvl="1" marL="914400" rtl="0" algn="l">
              <a:spcBef>
                <a:spcPts val="0"/>
              </a:spcBef>
              <a:spcAft>
                <a:spcPts val="0"/>
              </a:spcAft>
              <a:buClr>
                <a:srgbClr val="980000"/>
              </a:buClr>
              <a:buSzPts val="1800"/>
              <a:buFont typeface="Lato"/>
              <a:buAutoNum type="alphaLcPeriod"/>
            </a:pPr>
            <a:r>
              <a:rPr lang="fr-CH" sz="1800">
                <a:solidFill>
                  <a:srgbClr val="980000"/>
                </a:solidFill>
                <a:latin typeface="Lato"/>
                <a:ea typeface="Lato"/>
                <a:cs typeface="Lato"/>
                <a:sym typeface="Lato"/>
              </a:rPr>
              <a:t>Requête D: Ton moyen et nombre d’articles par couple de pays</a:t>
            </a:r>
            <a:endParaRPr sz="1800">
              <a:solidFill>
                <a:srgbClr val="980000"/>
              </a:solidFill>
              <a:latin typeface="Lato"/>
              <a:ea typeface="Lato"/>
              <a:cs typeface="Lato"/>
              <a:sym typeface="Lato"/>
            </a:endParaRPr>
          </a:p>
        </p:txBody>
      </p:sp>
      <p:pic>
        <p:nvPicPr>
          <p:cNvPr id="190" name="Google Shape;190;g6e0cf409b1_1_30"/>
          <p:cNvPicPr preferRelativeResize="0"/>
          <p:nvPr/>
        </p:nvPicPr>
        <p:blipFill>
          <a:blip r:embed="rId3">
            <a:alphaModFix/>
          </a:blip>
          <a:stretch>
            <a:fillRect/>
          </a:stretch>
        </p:blipFill>
        <p:spPr>
          <a:xfrm>
            <a:off x="1915225" y="1255725"/>
            <a:ext cx="8451680" cy="544987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grpSp>
        <p:nvGrpSpPr>
          <p:cNvPr id="195" name="Google Shape;195;g6e0cf409b1_1_38"/>
          <p:cNvGrpSpPr/>
          <p:nvPr/>
        </p:nvGrpSpPr>
        <p:grpSpPr>
          <a:xfrm>
            <a:off x="2535395" y="5693800"/>
            <a:ext cx="5439630" cy="698700"/>
            <a:chOff x="2491695" y="2197875"/>
            <a:chExt cx="5439630" cy="698700"/>
          </a:xfrm>
        </p:grpSpPr>
        <p:pic>
          <p:nvPicPr>
            <p:cNvPr id="196" name="Google Shape;196;g6e0cf409b1_1_38"/>
            <p:cNvPicPr preferRelativeResize="0"/>
            <p:nvPr/>
          </p:nvPicPr>
          <p:blipFill rotWithShape="1">
            <a:blip r:embed="rId3">
              <a:alphaModFix/>
            </a:blip>
            <a:srcRect b="0" l="0" r="33386" t="0"/>
            <a:stretch/>
          </p:blipFill>
          <p:spPr>
            <a:xfrm>
              <a:off x="2491695" y="2197875"/>
              <a:ext cx="1571855" cy="698700"/>
            </a:xfrm>
            <a:prstGeom prst="rect">
              <a:avLst/>
            </a:prstGeom>
            <a:noFill/>
            <a:ln>
              <a:noFill/>
            </a:ln>
          </p:spPr>
        </p:pic>
        <p:sp>
          <p:nvSpPr>
            <p:cNvPr id="197" name="Google Shape;197;g6e0cf409b1_1_38"/>
            <p:cNvSpPr txBox="1"/>
            <p:nvPr/>
          </p:nvSpPr>
          <p:spPr>
            <a:xfrm>
              <a:off x="4588425" y="2197875"/>
              <a:ext cx="3342900" cy="6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CH" sz="1800">
                  <a:latin typeface="Calibri"/>
                  <a:ea typeface="Calibri"/>
                  <a:cs typeface="Calibri"/>
                  <a:sym typeface="Calibri"/>
                </a:rPr>
                <a:t>Automatisation des lancements des job spark sur le cluster</a:t>
              </a:r>
              <a:endParaRPr sz="1800">
                <a:latin typeface="Calibri"/>
                <a:ea typeface="Calibri"/>
                <a:cs typeface="Calibri"/>
                <a:sym typeface="Calibri"/>
              </a:endParaRPr>
            </a:p>
          </p:txBody>
        </p:sp>
      </p:grpSp>
      <p:grpSp>
        <p:nvGrpSpPr>
          <p:cNvPr id="198" name="Google Shape;198;g6e0cf409b1_1_38"/>
          <p:cNvGrpSpPr/>
          <p:nvPr/>
        </p:nvGrpSpPr>
        <p:grpSpPr>
          <a:xfrm>
            <a:off x="2980863" y="4397825"/>
            <a:ext cx="4985112" cy="871925"/>
            <a:chOff x="2738613" y="1907550"/>
            <a:chExt cx="4985112" cy="871925"/>
          </a:xfrm>
        </p:grpSpPr>
        <p:pic>
          <p:nvPicPr>
            <p:cNvPr id="199" name="Google Shape;199;g6e0cf409b1_1_38"/>
            <p:cNvPicPr preferRelativeResize="0"/>
            <p:nvPr/>
          </p:nvPicPr>
          <p:blipFill>
            <a:blip r:embed="rId4">
              <a:alphaModFix/>
            </a:blip>
            <a:stretch>
              <a:fillRect/>
            </a:stretch>
          </p:blipFill>
          <p:spPr>
            <a:xfrm>
              <a:off x="2738613" y="1907550"/>
              <a:ext cx="815825" cy="815825"/>
            </a:xfrm>
            <a:prstGeom prst="rect">
              <a:avLst/>
            </a:prstGeom>
            <a:noFill/>
            <a:ln>
              <a:noFill/>
            </a:ln>
          </p:spPr>
        </p:pic>
        <p:sp>
          <p:nvSpPr>
            <p:cNvPr id="200" name="Google Shape;200;g6e0cf409b1_1_38"/>
            <p:cNvSpPr txBox="1"/>
            <p:nvPr/>
          </p:nvSpPr>
          <p:spPr>
            <a:xfrm>
              <a:off x="4380825" y="2080775"/>
              <a:ext cx="3342900" cy="6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CH" sz="1800">
                  <a:latin typeface="Calibri"/>
                  <a:ea typeface="Calibri"/>
                  <a:cs typeface="Calibri"/>
                  <a:sym typeface="Calibri"/>
                </a:rPr>
                <a:t>Versioning du projet avec Git</a:t>
              </a:r>
              <a:endParaRPr sz="1800">
                <a:latin typeface="Calibri"/>
                <a:ea typeface="Calibri"/>
                <a:cs typeface="Calibri"/>
                <a:sym typeface="Calibri"/>
              </a:endParaRPr>
            </a:p>
          </p:txBody>
        </p:sp>
      </p:grpSp>
      <p:pic>
        <p:nvPicPr>
          <p:cNvPr id="201" name="Google Shape;201;g6e0cf409b1_1_38"/>
          <p:cNvPicPr preferRelativeResize="0"/>
          <p:nvPr/>
        </p:nvPicPr>
        <p:blipFill>
          <a:blip r:embed="rId5">
            <a:alphaModFix/>
          </a:blip>
          <a:stretch>
            <a:fillRect/>
          </a:stretch>
        </p:blipFill>
        <p:spPr>
          <a:xfrm>
            <a:off x="2535400" y="1842706"/>
            <a:ext cx="1490425" cy="765094"/>
          </a:xfrm>
          <a:prstGeom prst="rect">
            <a:avLst/>
          </a:prstGeom>
          <a:noFill/>
          <a:ln>
            <a:noFill/>
          </a:ln>
        </p:spPr>
      </p:pic>
      <p:sp>
        <p:nvSpPr>
          <p:cNvPr id="202" name="Google Shape;202;g6e0cf409b1_1_38"/>
          <p:cNvSpPr txBox="1"/>
          <p:nvPr/>
        </p:nvSpPr>
        <p:spPr>
          <a:xfrm>
            <a:off x="4208200" y="1909100"/>
            <a:ext cx="4586100" cy="6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CH" sz="1800">
                <a:latin typeface="Calibri"/>
                <a:ea typeface="Calibri"/>
                <a:cs typeface="Calibri"/>
                <a:sym typeface="Calibri"/>
              </a:rPr>
              <a:t>Automatisation de la création de la plateforme via une CLI python (boto3, Ansible et aws2 cli)</a:t>
            </a:r>
            <a:endParaRPr sz="1800">
              <a:latin typeface="Calibri"/>
              <a:ea typeface="Calibri"/>
              <a:cs typeface="Calibri"/>
              <a:sym typeface="Calibri"/>
            </a:endParaRPr>
          </a:p>
        </p:txBody>
      </p:sp>
      <p:pic>
        <p:nvPicPr>
          <p:cNvPr id="203" name="Google Shape;203;g6e0cf409b1_1_38"/>
          <p:cNvPicPr preferRelativeResize="0"/>
          <p:nvPr/>
        </p:nvPicPr>
        <p:blipFill>
          <a:blip r:embed="rId6">
            <a:alphaModFix/>
          </a:blip>
          <a:stretch>
            <a:fillRect/>
          </a:stretch>
        </p:blipFill>
        <p:spPr>
          <a:xfrm>
            <a:off x="2733799" y="3071200"/>
            <a:ext cx="1184726" cy="871925"/>
          </a:xfrm>
          <a:prstGeom prst="rect">
            <a:avLst/>
          </a:prstGeom>
          <a:noFill/>
          <a:ln>
            <a:noFill/>
          </a:ln>
        </p:spPr>
      </p:pic>
      <p:sp>
        <p:nvSpPr>
          <p:cNvPr id="204" name="Google Shape;204;g6e0cf409b1_1_38"/>
          <p:cNvSpPr txBox="1"/>
          <p:nvPr/>
        </p:nvSpPr>
        <p:spPr>
          <a:xfrm>
            <a:off x="4208200" y="3157813"/>
            <a:ext cx="4586100" cy="6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CH" sz="1800">
                <a:latin typeface="Calibri"/>
                <a:ea typeface="Calibri"/>
                <a:cs typeface="Calibri"/>
                <a:sym typeface="Calibri"/>
              </a:rPr>
              <a:t>Développement des jobs Spark avec Scala et IntelliJ</a:t>
            </a:r>
            <a:endParaRPr sz="1800">
              <a:latin typeface="Calibri"/>
              <a:ea typeface="Calibri"/>
              <a:cs typeface="Calibri"/>
              <a:sym typeface="Calibri"/>
            </a:endParaRPr>
          </a:p>
        </p:txBody>
      </p:sp>
      <p:sp>
        <p:nvSpPr>
          <p:cNvPr id="205" name="Google Shape;205;g6e0cf409b1_1_38"/>
          <p:cNvSpPr txBox="1"/>
          <p:nvPr/>
        </p:nvSpPr>
        <p:spPr>
          <a:xfrm>
            <a:off x="251675" y="404625"/>
            <a:ext cx="6051900" cy="6987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595959"/>
              </a:buClr>
              <a:buSzPts val="2400"/>
              <a:buFont typeface="Lato"/>
              <a:buAutoNum type="romanUcPeriod" startAt="4"/>
            </a:pPr>
            <a:r>
              <a:rPr b="1" lang="fr-CH" sz="2400">
                <a:solidFill>
                  <a:srgbClr val="595959"/>
                </a:solidFill>
                <a:latin typeface="Lato"/>
                <a:ea typeface="Lato"/>
                <a:cs typeface="Lato"/>
                <a:sym typeface="Lato"/>
              </a:rPr>
              <a:t>Retour sur le projet</a:t>
            </a:r>
            <a:endParaRPr b="1" sz="2400">
              <a:solidFill>
                <a:srgbClr val="595959"/>
              </a:solidFill>
              <a:latin typeface="Lato"/>
              <a:ea typeface="Lato"/>
              <a:cs typeface="Lato"/>
              <a:sym typeface="Lato"/>
            </a:endParaRPr>
          </a:p>
          <a:p>
            <a:pPr indent="-342900" lvl="1" marL="914400" rtl="0" algn="l">
              <a:spcBef>
                <a:spcPts val="0"/>
              </a:spcBef>
              <a:spcAft>
                <a:spcPts val="0"/>
              </a:spcAft>
              <a:buClr>
                <a:srgbClr val="980000"/>
              </a:buClr>
              <a:buSzPts val="1800"/>
              <a:buFont typeface="Lato"/>
              <a:buAutoNum type="alphaLcPeriod"/>
            </a:pPr>
            <a:r>
              <a:rPr lang="fr-CH" sz="1800">
                <a:solidFill>
                  <a:srgbClr val="980000"/>
                </a:solidFill>
                <a:latin typeface="Lato"/>
                <a:ea typeface="Lato"/>
                <a:cs typeface="Lato"/>
                <a:sym typeface="Lato"/>
              </a:rPr>
              <a:t>Organisation</a:t>
            </a:r>
            <a:endParaRPr sz="1800">
              <a:solidFill>
                <a:srgbClr val="980000"/>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g6e0cf409b1_1_34"/>
          <p:cNvSpPr txBox="1"/>
          <p:nvPr>
            <p:ph idx="4294967295" type="body"/>
          </p:nvPr>
        </p:nvSpPr>
        <p:spPr>
          <a:xfrm>
            <a:off x="578425" y="1690825"/>
            <a:ext cx="10515600" cy="4351200"/>
          </a:xfrm>
          <a:prstGeom prst="rect">
            <a:avLst/>
          </a:prstGeom>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t/>
            </a:r>
            <a:endParaRPr b="1" sz="3000">
              <a:solidFill>
                <a:srgbClr val="595959"/>
              </a:solidFill>
              <a:latin typeface="Lato"/>
              <a:ea typeface="Lato"/>
              <a:cs typeface="Lato"/>
              <a:sym typeface="Lato"/>
            </a:endParaRPr>
          </a:p>
          <a:p>
            <a:pPr indent="0" lvl="0" marL="0" rtl="0" algn="l">
              <a:lnSpc>
                <a:spcPct val="100000"/>
              </a:lnSpc>
              <a:spcBef>
                <a:spcPts val="0"/>
              </a:spcBef>
              <a:spcAft>
                <a:spcPts val="0"/>
              </a:spcAft>
              <a:buNone/>
            </a:pPr>
            <a:r>
              <a:t/>
            </a:r>
            <a:endParaRPr sz="3000">
              <a:solidFill>
                <a:srgbClr val="000000"/>
              </a:solidFill>
              <a:latin typeface="Lato"/>
              <a:ea typeface="Lato"/>
              <a:cs typeface="Lato"/>
              <a:sym typeface="Lato"/>
            </a:endParaRPr>
          </a:p>
          <a:p>
            <a:pPr indent="0" lvl="0" marL="914400" rtl="0" algn="l">
              <a:lnSpc>
                <a:spcPct val="100000"/>
              </a:lnSpc>
              <a:spcBef>
                <a:spcPts val="0"/>
              </a:spcBef>
              <a:spcAft>
                <a:spcPts val="0"/>
              </a:spcAft>
              <a:buNone/>
            </a:pPr>
            <a:r>
              <a:t/>
            </a:r>
            <a:endParaRPr sz="3000">
              <a:solidFill>
                <a:srgbClr val="000000"/>
              </a:solidFill>
              <a:latin typeface="Lato"/>
              <a:ea typeface="Lato"/>
              <a:cs typeface="Lato"/>
              <a:sym typeface="Lato"/>
            </a:endParaRPr>
          </a:p>
          <a:p>
            <a:pPr indent="0" lvl="0" marL="0" rtl="0" algn="l">
              <a:lnSpc>
                <a:spcPct val="100000"/>
              </a:lnSpc>
              <a:spcBef>
                <a:spcPts val="0"/>
              </a:spcBef>
              <a:spcAft>
                <a:spcPts val="0"/>
              </a:spcAft>
              <a:buClr>
                <a:schemeClr val="dk1"/>
              </a:buClr>
              <a:buSzPts val="1100"/>
              <a:buFont typeface="Arial"/>
              <a:buNone/>
            </a:pPr>
            <a:r>
              <a:t/>
            </a:r>
            <a:endParaRPr sz="3000">
              <a:solidFill>
                <a:srgbClr val="980000"/>
              </a:solidFill>
              <a:latin typeface="Lato"/>
              <a:ea typeface="Lato"/>
              <a:cs typeface="Lato"/>
              <a:sym typeface="Lato"/>
            </a:endParaRPr>
          </a:p>
          <a:p>
            <a:pPr indent="0" lvl="0" marL="914400" rtl="0" algn="l">
              <a:lnSpc>
                <a:spcPct val="100000"/>
              </a:lnSpc>
              <a:spcBef>
                <a:spcPts val="0"/>
              </a:spcBef>
              <a:spcAft>
                <a:spcPts val="0"/>
              </a:spcAft>
              <a:buClr>
                <a:schemeClr val="dk1"/>
              </a:buClr>
              <a:buSzPts val="1100"/>
              <a:buFont typeface="Arial"/>
              <a:buNone/>
            </a:pPr>
            <a:r>
              <a:t/>
            </a:r>
            <a:endParaRPr sz="3000">
              <a:solidFill>
                <a:srgbClr val="980000"/>
              </a:solidFill>
              <a:latin typeface="Lato"/>
              <a:ea typeface="Lato"/>
              <a:cs typeface="Lato"/>
              <a:sym typeface="Lato"/>
            </a:endParaRPr>
          </a:p>
          <a:p>
            <a:pPr indent="0" lvl="0" marL="0" rtl="0" algn="l">
              <a:spcBef>
                <a:spcPts val="1000"/>
              </a:spcBef>
              <a:spcAft>
                <a:spcPts val="0"/>
              </a:spcAft>
              <a:buNone/>
            </a:pPr>
            <a:r>
              <a:t/>
            </a:r>
            <a:endParaRPr sz="3000"/>
          </a:p>
        </p:txBody>
      </p:sp>
      <p:sp>
        <p:nvSpPr>
          <p:cNvPr id="211" name="Google Shape;211;g6e0cf409b1_1_34"/>
          <p:cNvSpPr txBox="1"/>
          <p:nvPr/>
        </p:nvSpPr>
        <p:spPr>
          <a:xfrm>
            <a:off x="251675" y="404625"/>
            <a:ext cx="11192700" cy="6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CH" sz="2400">
                <a:solidFill>
                  <a:srgbClr val="595959"/>
                </a:solidFill>
                <a:latin typeface="Lato"/>
                <a:ea typeface="Lato"/>
                <a:cs typeface="Lato"/>
                <a:sym typeface="Lato"/>
              </a:rPr>
              <a:t>IV.		</a:t>
            </a:r>
            <a:r>
              <a:rPr b="1" lang="fr-CH" sz="2400">
                <a:solidFill>
                  <a:srgbClr val="595959"/>
                </a:solidFill>
                <a:latin typeface="Lato"/>
                <a:ea typeface="Lato"/>
                <a:cs typeface="Lato"/>
                <a:sym typeface="Lato"/>
              </a:rPr>
              <a:t>Retour sur le projet</a:t>
            </a:r>
            <a:endParaRPr b="1" sz="2400">
              <a:solidFill>
                <a:srgbClr val="595959"/>
              </a:solidFill>
              <a:latin typeface="Lato"/>
              <a:ea typeface="Lato"/>
              <a:cs typeface="Lato"/>
              <a:sym typeface="Lato"/>
            </a:endParaRPr>
          </a:p>
          <a:p>
            <a:pPr indent="-342900" lvl="1" marL="914400" rtl="0" algn="l">
              <a:spcBef>
                <a:spcPts val="0"/>
              </a:spcBef>
              <a:spcAft>
                <a:spcPts val="0"/>
              </a:spcAft>
              <a:buClr>
                <a:srgbClr val="980000"/>
              </a:buClr>
              <a:buSzPts val="1800"/>
              <a:buFont typeface="Lato"/>
              <a:buAutoNum type="alphaLcPeriod" startAt="2"/>
            </a:pPr>
            <a:r>
              <a:rPr lang="fr-CH" sz="1800">
                <a:solidFill>
                  <a:srgbClr val="980000"/>
                </a:solidFill>
                <a:latin typeface="Lato"/>
                <a:ea typeface="Lato"/>
                <a:cs typeface="Lato"/>
                <a:sym typeface="Lato"/>
              </a:rPr>
              <a:t>Résumé des exécutions temps/budget</a:t>
            </a:r>
            <a:endParaRPr sz="1800">
              <a:solidFill>
                <a:srgbClr val="980000"/>
              </a:solidFill>
              <a:latin typeface="Lato"/>
              <a:ea typeface="Lato"/>
              <a:cs typeface="Lato"/>
              <a:sym typeface="Lato"/>
            </a:endParaRPr>
          </a:p>
        </p:txBody>
      </p:sp>
      <p:pic>
        <p:nvPicPr>
          <p:cNvPr id="212" name="Google Shape;212;g6e0cf409b1_1_34"/>
          <p:cNvPicPr preferRelativeResize="0"/>
          <p:nvPr/>
        </p:nvPicPr>
        <p:blipFill>
          <a:blip r:embed="rId3">
            <a:alphaModFix/>
          </a:blip>
          <a:stretch>
            <a:fillRect/>
          </a:stretch>
        </p:blipFill>
        <p:spPr>
          <a:xfrm>
            <a:off x="3306325" y="1480425"/>
            <a:ext cx="5815876" cy="4772000"/>
          </a:xfrm>
          <a:prstGeom prst="rect">
            <a:avLst/>
          </a:prstGeom>
          <a:noFill/>
          <a:ln>
            <a:noFill/>
          </a:ln>
        </p:spPr>
      </p:pic>
      <p:sp>
        <p:nvSpPr>
          <p:cNvPr id="213" name="Google Shape;213;g6e0cf409b1_1_34"/>
          <p:cNvSpPr txBox="1"/>
          <p:nvPr/>
        </p:nvSpPr>
        <p:spPr>
          <a:xfrm>
            <a:off x="23075" y="1413775"/>
            <a:ext cx="4266000" cy="5400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rPr lang="fr-CH" sz="1800">
                <a:solidFill>
                  <a:schemeClr val="dk1"/>
                </a:solidFill>
                <a:latin typeface="Lato"/>
                <a:ea typeface="Lato"/>
                <a:cs typeface="Lato"/>
                <a:sym typeface="Lato"/>
              </a:rPr>
              <a:t>Temps des requêtes (en heure)</a:t>
            </a:r>
            <a:endParaRPr sz="1800">
              <a:solidFill>
                <a:schemeClr val="dk1"/>
              </a:solidFill>
              <a:latin typeface="Lato"/>
              <a:ea typeface="Lato"/>
              <a:cs typeface="Lato"/>
              <a:sym typeface="Lato"/>
            </a:endParaRPr>
          </a:p>
          <a:p>
            <a:pPr indent="0" lvl="0" marL="914400" rtl="0" algn="l">
              <a:spcBef>
                <a:spcPts val="0"/>
              </a:spcBef>
              <a:spcAft>
                <a:spcPts val="0"/>
              </a:spcAft>
              <a:buNone/>
            </a:pPr>
            <a:r>
              <a:rPr lang="fr-CH" sz="1800">
                <a:solidFill>
                  <a:schemeClr val="dk1"/>
                </a:solidFill>
                <a:latin typeface="Lato"/>
                <a:ea typeface="Lato"/>
                <a:cs typeface="Lato"/>
                <a:sym typeface="Lato"/>
              </a:rPr>
              <a:t>Données sur une année</a:t>
            </a:r>
            <a:endParaRPr sz="1800">
              <a:solidFill>
                <a:schemeClr val="dk1"/>
              </a:solidFill>
              <a:latin typeface="Lato"/>
              <a:ea typeface="Lato"/>
              <a:cs typeface="Lato"/>
              <a:sym typeface="Lato"/>
            </a:endParaRPr>
          </a:p>
        </p:txBody>
      </p:sp>
      <p:pic>
        <p:nvPicPr>
          <p:cNvPr id="214" name="Google Shape;214;g6e0cf409b1_1_34"/>
          <p:cNvPicPr preferRelativeResize="0"/>
          <p:nvPr/>
        </p:nvPicPr>
        <p:blipFill>
          <a:blip r:embed="rId4">
            <a:alphaModFix amt="7000"/>
          </a:blip>
          <a:stretch>
            <a:fillRect/>
          </a:stretch>
        </p:blipFill>
        <p:spPr>
          <a:xfrm>
            <a:off x="2749513" y="-16413"/>
            <a:ext cx="7081900" cy="7081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g6e0cf409b1_1_140"/>
          <p:cNvSpPr txBox="1"/>
          <p:nvPr/>
        </p:nvSpPr>
        <p:spPr>
          <a:xfrm>
            <a:off x="251675" y="404625"/>
            <a:ext cx="6051900" cy="6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CH" sz="2400">
                <a:solidFill>
                  <a:srgbClr val="595959"/>
                </a:solidFill>
                <a:latin typeface="Lato"/>
                <a:ea typeface="Lato"/>
                <a:cs typeface="Lato"/>
                <a:sym typeface="Lato"/>
              </a:rPr>
              <a:t>IV. 	Retour sur le projet</a:t>
            </a:r>
            <a:endParaRPr b="1" sz="2400">
              <a:solidFill>
                <a:srgbClr val="595959"/>
              </a:solidFill>
              <a:latin typeface="Lato"/>
              <a:ea typeface="Lato"/>
              <a:cs typeface="Lato"/>
              <a:sym typeface="Lato"/>
            </a:endParaRPr>
          </a:p>
          <a:p>
            <a:pPr indent="-342900" lvl="1" marL="914400" rtl="0" algn="l">
              <a:spcBef>
                <a:spcPts val="0"/>
              </a:spcBef>
              <a:spcAft>
                <a:spcPts val="0"/>
              </a:spcAft>
              <a:buClr>
                <a:srgbClr val="980000"/>
              </a:buClr>
              <a:buSzPts val="1800"/>
              <a:buFont typeface="Lato"/>
              <a:buAutoNum type="alphaLcPeriod" startAt="3"/>
            </a:pPr>
            <a:r>
              <a:rPr lang="fr-CH" sz="1800">
                <a:solidFill>
                  <a:srgbClr val="980000"/>
                </a:solidFill>
                <a:latin typeface="Lato"/>
                <a:ea typeface="Lato"/>
                <a:cs typeface="Lato"/>
                <a:sym typeface="Lato"/>
              </a:rPr>
              <a:t>Organisation / Budget</a:t>
            </a:r>
            <a:endParaRPr sz="1800">
              <a:solidFill>
                <a:srgbClr val="980000"/>
              </a:solidFill>
              <a:latin typeface="Lato"/>
              <a:ea typeface="Lato"/>
              <a:cs typeface="Lato"/>
              <a:sym typeface="Lato"/>
            </a:endParaRPr>
          </a:p>
        </p:txBody>
      </p:sp>
      <p:pic>
        <p:nvPicPr>
          <p:cNvPr id="220" name="Google Shape;220;g6e0cf409b1_1_140"/>
          <p:cNvPicPr preferRelativeResize="0"/>
          <p:nvPr/>
        </p:nvPicPr>
        <p:blipFill>
          <a:blip r:embed="rId3">
            <a:alphaModFix/>
          </a:blip>
          <a:stretch>
            <a:fillRect/>
          </a:stretch>
        </p:blipFill>
        <p:spPr>
          <a:xfrm>
            <a:off x="2506088" y="1255725"/>
            <a:ext cx="7179835" cy="54498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èm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2020-01-13T08:26:51Z</dcterms:created>
  <dc:creator>Antoine Hue</dc:creator>
</cp:coreProperties>
</file>